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9" r:id="rId2"/>
    <p:sldId id="256" r:id="rId3"/>
    <p:sldId id="257" r:id="rId4"/>
    <p:sldId id="258" r:id="rId5"/>
    <p:sldId id="259" r:id="rId6"/>
    <p:sldId id="260" r:id="rId7"/>
    <p:sldId id="261" r:id="rId8"/>
    <p:sldId id="262" r:id="rId9"/>
    <p:sldId id="263" r:id="rId10"/>
    <p:sldId id="264" r:id="rId11"/>
    <p:sldId id="265" r:id="rId12"/>
    <p:sldId id="267" r:id="rId13"/>
    <p:sldId id="268" r:id="rId14"/>
    <p:sldId id="266"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91" r:id="rId29"/>
    <p:sldId id="283" r:id="rId30"/>
    <p:sldId id="284" r:id="rId31"/>
    <p:sldId id="285" r:id="rId32"/>
    <p:sldId id="286" r:id="rId33"/>
    <p:sldId id="287" r:id="rId34"/>
    <p:sldId id="290" r:id="rId35"/>
    <p:sldId id="288" r:id="rId36"/>
  </p:sldIdLst>
  <p:sldSz cx="18288000" cy="10287000"/>
  <p:notesSz cx="6858000" cy="9144000"/>
  <p:embeddedFontLst>
    <p:embeddedFont>
      <p:font typeface="Arvo" panose="02000000000000000000" pitchFamily="2" charset="77"/>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HK Grotesk Bold" pitchFamily="2" charset="77"/>
      <p:regular r:id="rId45"/>
      <p:bold r:id="rId46"/>
    </p:embeddedFont>
    <p:embeddedFont>
      <p:font typeface="HK Grotesk Light" pitchFamily="2" charset="77"/>
      <p:regular r:id="rId47"/>
    </p:embeddedFont>
    <p:embeddedFont>
      <p:font typeface="HK Grotesk Light Bold" pitchFamily="2" charset="77"/>
      <p:regular r:id="rId48"/>
    </p:embeddedFont>
    <p:embeddedFont>
      <p:font typeface="HK Grotesk Light Italics" pitchFamily="2" charset="77"/>
      <p:regular r:id="rId49"/>
      <p:italic r:id="rId50"/>
    </p:embeddedFont>
    <p:embeddedFont>
      <p:font typeface="HK Grotesk Medium" pitchFamily="2" charset="77"/>
      <p:regular r:id="rId51"/>
    </p:embeddedFont>
    <p:embeddedFont>
      <p:font typeface="Roboto" panose="02000000000000000000" pitchFamily="2" charset="0"/>
      <p:regular r:id="rId52"/>
      <p:bold r:id="rId53"/>
      <p:italic r:id="rId54"/>
      <p:boldItalic r:id="rId55"/>
    </p:embeddedFont>
    <p:embeddedFont>
      <p:font typeface="Roboto Bold" panose="02000000000000000000" pitchFamily="2" charset="0"/>
      <p:regular r:id="rId56"/>
      <p:bold r:id="rId57"/>
      <p:italic r:id="rId58"/>
      <p:boldItalic r:id="rId59"/>
    </p:embeddedFont>
    <p:embeddedFont>
      <p:font typeface="Vesper Libre Bold" pitchFamily="2" charset="77"/>
      <p:regular r:id="rId60"/>
      <p:bold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11" autoAdjust="0"/>
  </p:normalViewPr>
  <p:slideViewPr>
    <p:cSldViewPr>
      <p:cViewPr varScale="1">
        <p:scale>
          <a:sx n="60" d="100"/>
          <a:sy n="60" d="100"/>
        </p:scale>
        <p:origin x="200" y="5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4.xml"/><Relationship Id="rId61" Type="http://schemas.openxmlformats.org/officeDocument/2006/relationships/font" Target="fonts/font2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10/29/20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944089" y="-466820"/>
            <a:ext cx="175994" cy="10467776"/>
          </a:xfrm>
          <a:prstGeom prst="rect">
            <a:avLst/>
          </a:prstGeom>
          <a:solidFill>
            <a:schemeClr val="bg1">
              <a:lumMod val="85000"/>
            </a:schemeClr>
          </a:solidFill>
        </p:spPr>
      </p:sp>
      <p:grpSp>
        <p:nvGrpSpPr>
          <p:cNvPr id="3" name="Group 3"/>
          <p:cNvGrpSpPr/>
          <p:nvPr/>
        </p:nvGrpSpPr>
        <p:grpSpPr>
          <a:xfrm>
            <a:off x="820648" y="3478605"/>
            <a:ext cx="6366655" cy="2576926"/>
            <a:chOff x="0" y="-19050"/>
            <a:chExt cx="7238954" cy="3435901"/>
          </a:xfrm>
        </p:grpSpPr>
        <p:sp>
          <p:nvSpPr>
            <p:cNvPr id="4" name="TextBox 4"/>
            <p:cNvSpPr txBox="1"/>
            <p:nvPr/>
          </p:nvSpPr>
          <p:spPr>
            <a:xfrm>
              <a:off x="0" y="-19050"/>
              <a:ext cx="7238954" cy="1276333"/>
            </a:xfrm>
            <a:prstGeom prst="rect">
              <a:avLst/>
            </a:prstGeom>
          </p:spPr>
          <p:txBody>
            <a:bodyPr lIns="0" tIns="0" rIns="0" bIns="0" rtlCol="0" anchor="t">
              <a:spAutoFit/>
            </a:bodyPr>
            <a:lstStyle/>
            <a:p>
              <a:pPr>
                <a:lnSpc>
                  <a:spcPts val="7680"/>
                </a:lnSpc>
              </a:pPr>
              <a:r>
                <a:rPr lang="en-US" sz="6400" spc="128" dirty="0">
                  <a:solidFill>
                    <a:srgbClr val="002060"/>
                  </a:solidFill>
                  <a:latin typeface="Arvo"/>
                </a:rPr>
                <a:t>Before we begin...</a:t>
              </a:r>
            </a:p>
          </p:txBody>
        </p:sp>
        <p:sp>
          <p:nvSpPr>
            <p:cNvPr id="5" name="TextBox 5"/>
            <p:cNvSpPr txBox="1"/>
            <p:nvPr/>
          </p:nvSpPr>
          <p:spPr>
            <a:xfrm>
              <a:off x="0" y="2863280"/>
              <a:ext cx="5888933" cy="553571"/>
            </a:xfrm>
            <a:prstGeom prst="rect">
              <a:avLst/>
            </a:prstGeom>
          </p:spPr>
          <p:txBody>
            <a:bodyPr lIns="0" tIns="0" rIns="0" bIns="0" rtlCol="0" anchor="t">
              <a:spAutoFit/>
            </a:bodyPr>
            <a:lstStyle/>
            <a:p>
              <a:pPr>
                <a:lnSpc>
                  <a:spcPts val="3360"/>
                </a:lnSpc>
              </a:pPr>
              <a:endParaRPr lang="en-US" sz="2800" spc="280" dirty="0">
                <a:solidFill>
                  <a:srgbClr val="053D57"/>
                </a:solidFill>
                <a:latin typeface="Arvo"/>
              </a:endParaRPr>
            </a:p>
          </p:txBody>
        </p:sp>
      </p:grpSp>
      <p:sp>
        <p:nvSpPr>
          <p:cNvPr id="6" name="TextBox 6"/>
          <p:cNvSpPr txBox="1"/>
          <p:nvPr/>
        </p:nvSpPr>
        <p:spPr>
          <a:xfrm>
            <a:off x="8668817" y="1460504"/>
            <a:ext cx="8590483" cy="7365991"/>
          </a:xfrm>
          <a:prstGeom prst="rect">
            <a:avLst/>
          </a:prstGeom>
        </p:spPr>
        <p:txBody>
          <a:bodyPr lIns="0" tIns="0" rIns="0" bIns="0" rtlCol="0" anchor="t">
            <a:spAutoFit/>
          </a:bodyPr>
          <a:lstStyle/>
          <a:p>
            <a:pPr marL="518160" lvl="1" indent="-259080">
              <a:lnSpc>
                <a:spcPts val="3600"/>
              </a:lnSpc>
              <a:buFont typeface="Arial"/>
              <a:buChar char="•"/>
            </a:pPr>
            <a:r>
              <a:rPr lang="en-US" sz="2800" b="1" spc="120" dirty="0">
                <a:solidFill>
                  <a:srgbClr val="002060"/>
                </a:solidFill>
                <a:latin typeface="Roboto"/>
              </a:rPr>
              <a:t>Welcome! Thank you for joining us today. </a:t>
            </a:r>
            <a:r>
              <a:rPr lang="en-US" sz="2800" spc="120" dirty="0">
                <a:solidFill>
                  <a:srgbClr val="002060"/>
                </a:solidFill>
                <a:latin typeface="Roboto"/>
              </a:rPr>
              <a:t>Please take a moment to introduce yourself in the chat function. </a:t>
            </a:r>
          </a:p>
          <a:p>
            <a:pPr>
              <a:lnSpc>
                <a:spcPts val="3600"/>
              </a:lnSpc>
            </a:pPr>
            <a:endParaRPr lang="en-US" sz="2800" spc="120" dirty="0">
              <a:solidFill>
                <a:srgbClr val="002060"/>
              </a:solidFill>
              <a:latin typeface="Roboto"/>
            </a:endParaRPr>
          </a:p>
          <a:p>
            <a:pPr marL="518160" lvl="1" indent="-259080">
              <a:lnSpc>
                <a:spcPts val="3600"/>
              </a:lnSpc>
              <a:buFont typeface="Arial"/>
              <a:buChar char="•"/>
            </a:pPr>
            <a:r>
              <a:rPr lang="en-US" sz="2800" spc="120" dirty="0">
                <a:solidFill>
                  <a:srgbClr val="002060"/>
                </a:solidFill>
                <a:latin typeface="Roboto"/>
              </a:rPr>
              <a:t>All participants have been muted. If you have a question during the presentation, please enter it into the chat function and we will respond to it during the meeting.</a:t>
            </a:r>
          </a:p>
          <a:p>
            <a:pPr marL="518160" lvl="1" indent="-259080">
              <a:lnSpc>
                <a:spcPts val="3600"/>
              </a:lnSpc>
              <a:buFont typeface="Arial"/>
              <a:buChar char="•"/>
            </a:pPr>
            <a:endParaRPr lang="en-US" sz="2800" spc="120" dirty="0">
              <a:solidFill>
                <a:srgbClr val="002060"/>
              </a:solidFill>
              <a:latin typeface="Roboto"/>
            </a:endParaRPr>
          </a:p>
          <a:p>
            <a:pPr marL="518160" lvl="1" indent="-259080">
              <a:lnSpc>
                <a:spcPts val="3600"/>
              </a:lnSpc>
              <a:buFont typeface="Arial"/>
              <a:buChar char="•"/>
            </a:pPr>
            <a:r>
              <a:rPr lang="en-US" sz="2800" spc="120" dirty="0">
                <a:solidFill>
                  <a:srgbClr val="002060"/>
                </a:solidFill>
                <a:latin typeface="Roboto"/>
              </a:rPr>
              <a:t>A copy of the workshop presentation will be uploaded to the project website after the call</a:t>
            </a:r>
          </a:p>
          <a:p>
            <a:pPr>
              <a:lnSpc>
                <a:spcPts val="3600"/>
              </a:lnSpc>
            </a:pPr>
            <a:endParaRPr lang="en-US" sz="2800" spc="120" dirty="0">
              <a:solidFill>
                <a:srgbClr val="002060"/>
              </a:solidFill>
              <a:latin typeface="Roboto"/>
            </a:endParaRPr>
          </a:p>
          <a:p>
            <a:pPr marL="518160" lvl="1" indent="-259080">
              <a:lnSpc>
                <a:spcPts val="3600"/>
              </a:lnSpc>
              <a:buFont typeface="Arial"/>
              <a:buChar char="•"/>
            </a:pPr>
            <a:r>
              <a:rPr lang="en-US" sz="2800" spc="120" dirty="0">
                <a:solidFill>
                  <a:srgbClr val="002060"/>
                </a:solidFill>
                <a:latin typeface="Roboto"/>
              </a:rPr>
              <a:t>If you have any technical questions during the presentation, please send a private message in the chat function to Alicia </a:t>
            </a:r>
            <a:r>
              <a:rPr lang="en-US" sz="2800" spc="120" dirty="0" err="1">
                <a:solidFill>
                  <a:srgbClr val="002060"/>
                </a:solidFill>
                <a:latin typeface="Roboto"/>
              </a:rPr>
              <a:t>Flammia</a:t>
            </a:r>
            <a:r>
              <a:rPr lang="en-US" sz="2800" spc="120" dirty="0">
                <a:solidFill>
                  <a:srgbClr val="002060"/>
                </a:solidFill>
                <a:latin typeface="Roboto"/>
              </a:rPr>
              <a:t> or email her at </a:t>
            </a:r>
            <a:r>
              <a:rPr lang="en-US" sz="2800" u="sng" spc="120" dirty="0" err="1">
                <a:solidFill>
                  <a:srgbClr val="002060"/>
                </a:solidFill>
                <a:latin typeface="Roboto Bold"/>
              </a:rPr>
              <a:t>aflammia@brsinc.com</a:t>
            </a:r>
            <a:endParaRPr lang="en-US" sz="2800" u="sng" spc="120" dirty="0">
              <a:solidFill>
                <a:srgbClr val="002060"/>
              </a:solidFill>
              <a:latin typeface="Roboto Bold"/>
            </a:endParaRPr>
          </a:p>
        </p:txBody>
      </p:sp>
      <p:grpSp>
        <p:nvGrpSpPr>
          <p:cNvPr id="7" name="Group 7"/>
          <p:cNvGrpSpPr/>
          <p:nvPr/>
        </p:nvGrpSpPr>
        <p:grpSpPr>
          <a:xfrm>
            <a:off x="1028700" y="9726313"/>
            <a:ext cx="16230600" cy="808337"/>
            <a:chOff x="0" y="0"/>
            <a:chExt cx="21640800" cy="1077784"/>
          </a:xfrm>
          <a:solidFill>
            <a:srgbClr val="002060"/>
          </a:solidFill>
        </p:grpSpPr>
        <p:sp>
          <p:nvSpPr>
            <p:cNvPr id="8" name="AutoShape 8"/>
            <p:cNvSpPr/>
            <p:nvPr/>
          </p:nvSpPr>
          <p:spPr>
            <a:xfrm>
              <a:off x="0" y="0"/>
              <a:ext cx="21640800" cy="1077784"/>
            </a:xfrm>
            <a:prstGeom prst="rect">
              <a:avLst/>
            </a:prstGeom>
            <a:grpFill/>
          </p:spPr>
        </p:sp>
        <p:sp>
          <p:nvSpPr>
            <p:cNvPr id="9" name="TextBox 9"/>
            <p:cNvSpPr txBox="1"/>
            <p:nvPr/>
          </p:nvSpPr>
          <p:spPr>
            <a:xfrm>
              <a:off x="5888932" y="296430"/>
              <a:ext cx="9677040" cy="428921"/>
            </a:xfrm>
            <a:prstGeom prst="rect">
              <a:avLst/>
            </a:prstGeom>
            <a:grpFill/>
          </p:spPr>
          <p:txBody>
            <a:bodyPr lIns="0" tIns="0" rIns="0" bIns="0" rtlCol="0" anchor="t">
              <a:spAutoFit/>
            </a:bodyPr>
            <a:lstStyle/>
            <a:p>
              <a:pPr algn="ctr">
                <a:lnSpc>
                  <a:spcPts val="2520"/>
                </a:lnSpc>
              </a:pPr>
              <a:r>
                <a:rPr lang="en-US" sz="2400" spc="144" dirty="0">
                  <a:solidFill>
                    <a:srgbClr val="F8FBFD"/>
                  </a:solidFill>
                  <a:latin typeface="Roboto"/>
                </a:rPr>
                <a:t>Imagine Orem: Reinventing Brownfields</a:t>
              </a:r>
            </a:p>
          </p:txBody>
        </p:sp>
      </p:grpSp>
    </p:spTree>
    <p:extLst>
      <p:ext uri="{BB962C8B-B14F-4D97-AF65-F5344CB8AC3E}">
        <p14:creationId xmlns:p14="http://schemas.microsoft.com/office/powerpoint/2010/main" val="1266308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435241" y="1390726"/>
            <a:ext cx="5672154" cy="1340096"/>
          </a:xfrm>
          <a:prstGeom prst="rect">
            <a:avLst/>
          </a:prstGeom>
        </p:spPr>
        <p:txBody>
          <a:bodyPr lIns="0" tIns="0" rIns="0" bIns="0" rtlCol="0" anchor="t">
            <a:spAutoFit/>
          </a:bodyPr>
          <a:lstStyle/>
          <a:p>
            <a:pPr>
              <a:lnSpc>
                <a:spcPts val="5304"/>
              </a:lnSpc>
            </a:pPr>
            <a:r>
              <a:rPr lang="en-US" sz="5100" spc="45">
                <a:solidFill>
                  <a:srgbClr val="000342"/>
                </a:solidFill>
                <a:latin typeface="Vesper Libre Bold"/>
              </a:rPr>
              <a:t>Where have we been?</a:t>
            </a:r>
          </a:p>
        </p:txBody>
      </p:sp>
      <p:grpSp>
        <p:nvGrpSpPr>
          <p:cNvPr id="3" name="Group 3"/>
          <p:cNvGrpSpPr/>
          <p:nvPr/>
        </p:nvGrpSpPr>
        <p:grpSpPr>
          <a:xfrm>
            <a:off x="17002778" y="7661402"/>
            <a:ext cx="1285222" cy="2625598"/>
            <a:chOff x="0" y="0"/>
            <a:chExt cx="263683" cy="538681"/>
          </a:xfrm>
        </p:grpSpPr>
        <p:sp>
          <p:nvSpPr>
            <p:cNvPr id="4" name="Freeform 4"/>
            <p:cNvSpPr/>
            <p:nvPr/>
          </p:nvSpPr>
          <p:spPr>
            <a:xfrm>
              <a:off x="0" y="0"/>
              <a:ext cx="263682" cy="538680"/>
            </a:xfrm>
            <a:custGeom>
              <a:avLst/>
              <a:gdLst/>
              <a:ahLst/>
              <a:cxnLst/>
              <a:rect l="l" t="t" r="r" b="b"/>
              <a:pathLst>
                <a:path w="263682" h="538680">
                  <a:moveTo>
                    <a:pt x="0" y="0"/>
                  </a:moveTo>
                  <a:lnTo>
                    <a:pt x="263682" y="0"/>
                  </a:lnTo>
                  <a:lnTo>
                    <a:pt x="263682" y="538680"/>
                  </a:lnTo>
                  <a:lnTo>
                    <a:pt x="0" y="538680"/>
                  </a:lnTo>
                  <a:close/>
                </a:path>
              </a:pathLst>
            </a:custGeom>
            <a:solidFill>
              <a:srgbClr val="000342"/>
            </a:solidFill>
          </p:spPr>
        </p:sp>
      </p:grpSp>
      <p:grpSp>
        <p:nvGrpSpPr>
          <p:cNvPr id="5" name="Group 5"/>
          <p:cNvGrpSpPr/>
          <p:nvPr/>
        </p:nvGrpSpPr>
        <p:grpSpPr>
          <a:xfrm>
            <a:off x="10435241" y="5112918"/>
            <a:ext cx="5672154" cy="1455708"/>
            <a:chOff x="0" y="0"/>
            <a:chExt cx="7562873" cy="1940944"/>
          </a:xfrm>
        </p:grpSpPr>
        <p:sp>
          <p:nvSpPr>
            <p:cNvPr id="6" name="TextBox 6"/>
            <p:cNvSpPr txBox="1"/>
            <p:nvPr/>
          </p:nvSpPr>
          <p:spPr>
            <a:xfrm>
              <a:off x="0" y="-66675"/>
              <a:ext cx="7562873" cy="708395"/>
            </a:xfrm>
            <a:prstGeom prst="rect">
              <a:avLst/>
            </a:prstGeom>
          </p:spPr>
          <p:txBody>
            <a:bodyPr lIns="0" tIns="0" rIns="0" bIns="0" rtlCol="0" anchor="t">
              <a:spAutoFit/>
            </a:bodyPr>
            <a:lstStyle/>
            <a:p>
              <a:pPr>
                <a:lnSpc>
                  <a:spcPts val="4480"/>
                </a:lnSpc>
              </a:pPr>
              <a:r>
                <a:rPr lang="en-US" sz="3200">
                  <a:solidFill>
                    <a:srgbClr val="000000"/>
                  </a:solidFill>
                  <a:latin typeface="HK Grotesk Medium"/>
                </a:rPr>
                <a:t>A Brief Background</a:t>
              </a:r>
            </a:p>
          </p:txBody>
        </p:sp>
        <p:sp>
          <p:nvSpPr>
            <p:cNvPr id="7" name="TextBox 7"/>
            <p:cNvSpPr txBox="1"/>
            <p:nvPr/>
          </p:nvSpPr>
          <p:spPr>
            <a:xfrm>
              <a:off x="0" y="831599"/>
              <a:ext cx="7562873" cy="1109345"/>
            </a:xfrm>
            <a:prstGeom prst="rect">
              <a:avLst/>
            </a:prstGeom>
          </p:spPr>
          <p:txBody>
            <a:bodyPr lIns="0" tIns="0" rIns="0" bIns="0" rtlCol="0" anchor="t">
              <a:spAutoFit/>
            </a:bodyPr>
            <a:lstStyle/>
            <a:p>
              <a:pPr>
                <a:lnSpc>
                  <a:spcPts val="3360"/>
                </a:lnSpc>
              </a:pPr>
              <a:r>
                <a:rPr lang="en-US" sz="2400" spc="60">
                  <a:solidFill>
                    <a:srgbClr val="000000"/>
                  </a:solidFill>
                  <a:latin typeface="HK Grotesk Light"/>
                </a:rPr>
                <a:t>Imagine Orem: State Street (2018)</a:t>
              </a:r>
            </a:p>
            <a:p>
              <a:pPr>
                <a:lnSpc>
                  <a:spcPts val="3360"/>
                </a:lnSpc>
              </a:pPr>
              <a:r>
                <a:rPr lang="en-US" sz="2400" spc="60">
                  <a:solidFill>
                    <a:srgbClr val="000000"/>
                  </a:solidFill>
                  <a:latin typeface="HK Grotesk Light"/>
                </a:rPr>
                <a:t>Imagine Orem: Geneva Road (2019) </a:t>
              </a:r>
            </a:p>
          </p:txBody>
        </p:sp>
      </p:grpSp>
      <p:pic>
        <p:nvPicPr>
          <p:cNvPr id="8" name="Picture 8"/>
          <p:cNvPicPr>
            <a:picLocks noChangeAspect="1"/>
          </p:cNvPicPr>
          <p:nvPr/>
        </p:nvPicPr>
        <p:blipFill>
          <a:blip r:embed="rId2" cstate="screen">
            <a:extLst>
              <a:ext uri="{28A0092B-C50C-407E-A947-70E740481C1C}">
                <a14:useLocalDpi xmlns:a14="http://schemas.microsoft.com/office/drawing/2010/main"/>
              </a:ext>
            </a:extLst>
          </a:blip>
          <a:srcRect l="243" r="5283" b="9978"/>
          <a:stretch>
            <a:fillRect/>
          </a:stretch>
        </p:blipFill>
        <p:spPr>
          <a:xfrm>
            <a:off x="-21214" y="118789"/>
            <a:ext cx="9201036" cy="10144615"/>
          </a:xfrm>
          <a:prstGeom prst="rect">
            <a:avLst/>
          </a:prstGeom>
        </p:spPr>
      </p:pic>
      <p:grpSp>
        <p:nvGrpSpPr>
          <p:cNvPr id="9" name="Group 9"/>
          <p:cNvGrpSpPr/>
          <p:nvPr/>
        </p:nvGrpSpPr>
        <p:grpSpPr>
          <a:xfrm>
            <a:off x="-14644" y="7679558"/>
            <a:ext cx="9159590" cy="2635197"/>
            <a:chOff x="0" y="0"/>
            <a:chExt cx="3150421" cy="906370"/>
          </a:xfrm>
        </p:grpSpPr>
        <p:sp>
          <p:nvSpPr>
            <p:cNvPr id="10" name="Freeform 10"/>
            <p:cNvSpPr/>
            <p:nvPr/>
          </p:nvSpPr>
          <p:spPr>
            <a:xfrm>
              <a:off x="0" y="0"/>
              <a:ext cx="3150421" cy="906370"/>
            </a:xfrm>
            <a:custGeom>
              <a:avLst/>
              <a:gdLst/>
              <a:ahLst/>
              <a:cxnLst/>
              <a:rect l="l" t="t" r="r" b="b"/>
              <a:pathLst>
                <a:path w="3150421" h="906370">
                  <a:moveTo>
                    <a:pt x="0" y="0"/>
                  </a:moveTo>
                  <a:lnTo>
                    <a:pt x="3150421" y="0"/>
                  </a:lnTo>
                  <a:lnTo>
                    <a:pt x="3150421" y="906370"/>
                  </a:lnTo>
                  <a:lnTo>
                    <a:pt x="0" y="906370"/>
                  </a:lnTo>
                  <a:close/>
                </a:path>
              </a:pathLst>
            </a:custGeom>
            <a:solidFill>
              <a:srgbClr val="000342"/>
            </a:solidFill>
          </p:spPr>
        </p:sp>
      </p:grpSp>
      <p:grpSp>
        <p:nvGrpSpPr>
          <p:cNvPr id="11" name="Group 11"/>
          <p:cNvGrpSpPr/>
          <p:nvPr/>
        </p:nvGrpSpPr>
        <p:grpSpPr>
          <a:xfrm rot="5400000">
            <a:off x="-4163011" y="5355845"/>
            <a:ext cx="10899304" cy="148253"/>
            <a:chOff x="0" y="0"/>
            <a:chExt cx="42015778" cy="571500"/>
          </a:xfrm>
        </p:grpSpPr>
        <p:sp>
          <p:nvSpPr>
            <p:cNvPr id="12" name="Freeform 12"/>
            <p:cNvSpPr/>
            <p:nvPr/>
          </p:nvSpPr>
          <p:spPr>
            <a:xfrm>
              <a:off x="0" y="255270"/>
              <a:ext cx="42015780" cy="69850"/>
            </a:xfrm>
            <a:custGeom>
              <a:avLst/>
              <a:gdLst/>
              <a:ahLst/>
              <a:cxnLst/>
              <a:rect l="l" t="t" r="r" b="b"/>
              <a:pathLst>
                <a:path w="42015780" h="69850">
                  <a:moveTo>
                    <a:pt x="41724948" y="0"/>
                  </a:moveTo>
                  <a:lnTo>
                    <a:pt x="0" y="0"/>
                  </a:lnTo>
                  <a:lnTo>
                    <a:pt x="0" y="69850"/>
                  </a:lnTo>
                  <a:lnTo>
                    <a:pt x="42015780" y="69850"/>
                  </a:lnTo>
                  <a:lnTo>
                    <a:pt x="42015780" y="0"/>
                  </a:lnTo>
                  <a:close/>
                </a:path>
              </a:pathLst>
            </a:custGeom>
            <a:solidFill>
              <a:srgbClr val="F4F4F4"/>
            </a:solidFill>
          </p:spPr>
        </p:sp>
      </p:grpSp>
      <p:grpSp>
        <p:nvGrpSpPr>
          <p:cNvPr id="13" name="Group 13"/>
          <p:cNvGrpSpPr/>
          <p:nvPr/>
        </p:nvGrpSpPr>
        <p:grpSpPr>
          <a:xfrm rot="5400000">
            <a:off x="11335955" y="5310125"/>
            <a:ext cx="11333645" cy="148253"/>
            <a:chOff x="0" y="0"/>
            <a:chExt cx="43690120" cy="571500"/>
          </a:xfrm>
        </p:grpSpPr>
        <p:sp>
          <p:nvSpPr>
            <p:cNvPr id="14" name="Freeform 14"/>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grpSp>
        <p:nvGrpSpPr>
          <p:cNvPr id="17" name="Group 17"/>
          <p:cNvGrpSpPr/>
          <p:nvPr/>
        </p:nvGrpSpPr>
        <p:grpSpPr>
          <a:xfrm rot="5400000">
            <a:off x="8527304" y="-275581"/>
            <a:ext cx="1233392" cy="148253"/>
            <a:chOff x="0" y="0"/>
            <a:chExt cx="4754608" cy="571500"/>
          </a:xfrm>
        </p:grpSpPr>
        <p:sp>
          <p:nvSpPr>
            <p:cNvPr id="18" name="Freeform 18"/>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00045B"/>
            </a:solidFill>
          </p:spPr>
        </p:sp>
      </p:grpSp>
      <p:sp>
        <p:nvSpPr>
          <p:cNvPr id="21" name="TextBox 21"/>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6C7AA7"/>
                </a:solidFill>
                <a:latin typeface="HK Grotesk Bold"/>
              </a:rPr>
              <a:t>IMAGINE OREM: REINVENTING BROWNFLEIDS</a:t>
            </a:r>
          </a:p>
        </p:txBody>
      </p:sp>
      <p:sp>
        <p:nvSpPr>
          <p:cNvPr id="22" name="TextBox 22"/>
          <p:cNvSpPr txBox="1"/>
          <p:nvPr/>
        </p:nvSpPr>
        <p:spPr>
          <a:xfrm>
            <a:off x="685457" y="7699081"/>
            <a:ext cx="7871293" cy="365760"/>
          </a:xfrm>
          <a:prstGeom prst="rect">
            <a:avLst/>
          </a:prstGeom>
        </p:spPr>
        <p:txBody>
          <a:bodyPr lIns="0" tIns="0" rIns="0" bIns="0" rtlCol="0" anchor="t">
            <a:spAutoFit/>
          </a:bodyPr>
          <a:lstStyle/>
          <a:p>
            <a:pPr algn="r">
              <a:lnSpc>
                <a:spcPts val="2940"/>
              </a:lnSpc>
            </a:pPr>
            <a:r>
              <a:rPr lang="en-US" sz="2100" spc="168">
                <a:solidFill>
                  <a:srgbClr val="F1F1F6"/>
                </a:solidFill>
                <a:latin typeface="HK Grotesk Bold"/>
              </a:rPr>
              <a:t>IMAGINE OREM: GENEVA ROAD POSTER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54715" y="1218972"/>
            <a:ext cx="6828901" cy="6143518"/>
            <a:chOff x="0" y="0"/>
            <a:chExt cx="9105201" cy="8191357"/>
          </a:xfrm>
        </p:grpSpPr>
        <p:sp>
          <p:nvSpPr>
            <p:cNvPr id="3" name="TextBox 3"/>
            <p:cNvSpPr txBox="1"/>
            <p:nvPr/>
          </p:nvSpPr>
          <p:spPr>
            <a:xfrm>
              <a:off x="0" y="-66675"/>
              <a:ext cx="9105201" cy="708395"/>
            </a:xfrm>
            <a:prstGeom prst="rect">
              <a:avLst/>
            </a:prstGeom>
          </p:spPr>
          <p:txBody>
            <a:bodyPr lIns="0" tIns="0" rIns="0" bIns="0" rtlCol="0" anchor="t">
              <a:spAutoFit/>
            </a:bodyPr>
            <a:lstStyle/>
            <a:p>
              <a:pPr>
                <a:lnSpc>
                  <a:spcPts val="4479"/>
                </a:lnSpc>
              </a:pPr>
              <a:r>
                <a:rPr lang="en-US" sz="3199">
                  <a:solidFill>
                    <a:srgbClr val="000000"/>
                  </a:solidFill>
                  <a:latin typeface="HK Grotesk Medium"/>
                </a:rPr>
                <a:t>For the Community</a:t>
              </a:r>
            </a:p>
          </p:txBody>
        </p:sp>
        <p:sp>
          <p:nvSpPr>
            <p:cNvPr id="4" name="TextBox 4"/>
            <p:cNvSpPr txBox="1"/>
            <p:nvPr/>
          </p:nvSpPr>
          <p:spPr>
            <a:xfrm>
              <a:off x="0" y="795512"/>
              <a:ext cx="9105201" cy="7395845"/>
            </a:xfrm>
            <a:prstGeom prst="rect">
              <a:avLst/>
            </a:prstGeom>
          </p:spPr>
          <p:txBody>
            <a:bodyPr lIns="0" tIns="0" rIns="0" bIns="0" rtlCol="0" anchor="t">
              <a:spAutoFit/>
            </a:bodyPr>
            <a:lstStyle/>
            <a:p>
              <a:pPr>
                <a:lnSpc>
                  <a:spcPts val="3359"/>
                </a:lnSpc>
              </a:pPr>
              <a:r>
                <a:rPr lang="en-US" sz="2400" spc="60">
                  <a:solidFill>
                    <a:srgbClr val="000000"/>
                  </a:solidFill>
                  <a:latin typeface="HK Grotesk Light"/>
                </a:rPr>
                <a:t>In 2015 the City Council adopted the </a:t>
              </a:r>
              <a:r>
                <a:rPr lang="en-US" sz="2400" spc="60">
                  <a:solidFill>
                    <a:srgbClr val="000000"/>
                  </a:solidFill>
                  <a:latin typeface="HK Grotesk Light Italics"/>
                </a:rPr>
                <a:t>State Street Corridor Master Plan</a:t>
              </a:r>
              <a:r>
                <a:rPr lang="en-US" sz="2400" spc="60">
                  <a:solidFill>
                    <a:srgbClr val="000000"/>
                  </a:solidFill>
                  <a:latin typeface="HK Grotesk Light"/>
                </a:rPr>
                <a:t>. This plan anticipates the redevelopment of key sites on State Street to support an overall vision of an attractive corridor that </a:t>
              </a:r>
            </a:p>
            <a:p>
              <a:pPr marL="518160" lvl="1" indent="-259080">
                <a:lnSpc>
                  <a:spcPts val="3359"/>
                </a:lnSpc>
                <a:buFont typeface="Arial"/>
                <a:buChar char="•"/>
              </a:pPr>
              <a:r>
                <a:rPr lang="en-US" sz="2400" spc="60">
                  <a:solidFill>
                    <a:srgbClr val="000000"/>
                  </a:solidFill>
                  <a:latin typeface="HK Grotesk Light"/>
                </a:rPr>
                <a:t>fosters successful businesses, </a:t>
              </a:r>
            </a:p>
            <a:p>
              <a:pPr marL="518160" lvl="1" indent="-259080">
                <a:lnSpc>
                  <a:spcPts val="3359"/>
                </a:lnSpc>
                <a:buFont typeface="Arial"/>
                <a:buChar char="•"/>
              </a:pPr>
              <a:r>
                <a:rPr lang="en-US" sz="2400" spc="60">
                  <a:solidFill>
                    <a:srgbClr val="000000"/>
                  </a:solidFill>
                  <a:latin typeface="HK Grotesk Light"/>
                </a:rPr>
                <a:t>creates a  healthy and beautiful downtown center, and </a:t>
              </a:r>
            </a:p>
            <a:p>
              <a:pPr marL="518160" lvl="1" indent="-259080">
                <a:lnSpc>
                  <a:spcPts val="3359"/>
                </a:lnSpc>
                <a:buFont typeface="Arial"/>
                <a:buChar char="•"/>
              </a:pPr>
              <a:r>
                <a:rPr lang="en-US" sz="2400" spc="60">
                  <a:solidFill>
                    <a:srgbClr val="000000"/>
                  </a:solidFill>
                  <a:latin typeface="HK Grotesk Light"/>
                </a:rPr>
                <a:t>is safe environment for people using several modes of transportation. </a:t>
              </a:r>
            </a:p>
            <a:p>
              <a:pPr>
                <a:lnSpc>
                  <a:spcPts val="3359"/>
                </a:lnSpc>
              </a:pPr>
              <a:r>
                <a:rPr lang="en-US" sz="2400" spc="60">
                  <a:solidFill>
                    <a:srgbClr val="000000"/>
                  </a:solidFill>
                  <a:latin typeface="HK Grotesk Light"/>
                </a:rPr>
                <a:t>In 2018, the City  launched the “Imagine Orem” campaign to provide multiple opportunities for the public to weigh in on plan implantation.</a:t>
              </a:r>
            </a:p>
          </p:txBody>
        </p:sp>
      </p:grpSp>
      <p:grpSp>
        <p:nvGrpSpPr>
          <p:cNvPr id="5" name="Group 5"/>
          <p:cNvGrpSpPr/>
          <p:nvPr/>
        </p:nvGrpSpPr>
        <p:grpSpPr>
          <a:xfrm>
            <a:off x="10419950" y="5245616"/>
            <a:ext cx="5775259" cy="4451862"/>
            <a:chOff x="0" y="0"/>
            <a:chExt cx="7700345" cy="5935816"/>
          </a:xfrm>
        </p:grpSpPr>
        <p:sp>
          <p:nvSpPr>
            <p:cNvPr id="6" name="TextBox 6"/>
            <p:cNvSpPr txBox="1"/>
            <p:nvPr/>
          </p:nvSpPr>
          <p:spPr>
            <a:xfrm>
              <a:off x="0" y="-66675"/>
              <a:ext cx="7700345" cy="708395"/>
            </a:xfrm>
            <a:prstGeom prst="rect">
              <a:avLst/>
            </a:prstGeom>
          </p:spPr>
          <p:txBody>
            <a:bodyPr lIns="0" tIns="0" rIns="0" bIns="0" rtlCol="0" anchor="t">
              <a:spAutoFit/>
            </a:bodyPr>
            <a:lstStyle/>
            <a:p>
              <a:pPr>
                <a:lnSpc>
                  <a:spcPts val="4479"/>
                </a:lnSpc>
              </a:pPr>
              <a:r>
                <a:rPr lang="en-US" sz="3199">
                  <a:solidFill>
                    <a:srgbClr val="000000"/>
                  </a:solidFill>
                  <a:latin typeface="HK Grotesk Medium"/>
                </a:rPr>
                <a:t>By the Community</a:t>
              </a:r>
            </a:p>
          </p:txBody>
        </p:sp>
        <p:sp>
          <p:nvSpPr>
            <p:cNvPr id="7" name="TextBox 7"/>
            <p:cNvSpPr txBox="1"/>
            <p:nvPr/>
          </p:nvSpPr>
          <p:spPr>
            <a:xfrm>
              <a:off x="0" y="825971"/>
              <a:ext cx="7700345" cy="5109845"/>
            </a:xfrm>
            <a:prstGeom prst="rect">
              <a:avLst/>
            </a:prstGeom>
          </p:spPr>
          <p:txBody>
            <a:bodyPr lIns="0" tIns="0" rIns="0" bIns="0" rtlCol="0" anchor="t">
              <a:spAutoFit/>
            </a:bodyPr>
            <a:lstStyle/>
            <a:p>
              <a:pPr>
                <a:lnSpc>
                  <a:spcPts val="3359"/>
                </a:lnSpc>
              </a:pPr>
              <a:r>
                <a:rPr lang="en-US" sz="2400" spc="60">
                  <a:solidFill>
                    <a:srgbClr val="000000"/>
                  </a:solidFill>
                  <a:latin typeface="HK Grotesk Light"/>
                </a:rPr>
                <a:t>The 2019, the City approved the </a:t>
              </a:r>
              <a:r>
                <a:rPr lang="en-US" sz="2400" spc="60">
                  <a:solidFill>
                    <a:srgbClr val="000000"/>
                  </a:solidFill>
                  <a:latin typeface="HK Grotesk Light Italics"/>
                </a:rPr>
                <a:t>Imagine Orem: Geneva Road Plan.</a:t>
              </a:r>
              <a:r>
                <a:rPr lang="en-US" sz="2400" spc="60">
                  <a:solidFill>
                    <a:srgbClr val="000000"/>
                  </a:solidFill>
                  <a:latin typeface="HK Grotesk Light"/>
                </a:rPr>
                <a:t> This</a:t>
              </a:r>
              <a:r>
                <a:rPr lang="en-US" sz="2400" spc="60">
                  <a:solidFill>
                    <a:srgbClr val="000000"/>
                  </a:solidFill>
                  <a:latin typeface="HK Grotesk Light Italics"/>
                </a:rPr>
                <a:t> </a:t>
              </a:r>
              <a:r>
                <a:rPr lang="en-US" sz="2400" spc="60">
                  <a:solidFill>
                    <a:srgbClr val="000000"/>
                  </a:solidFill>
                  <a:latin typeface="HK Grotesk Light"/>
                </a:rPr>
                <a:t>is a community-driven vision and master plan for the renewal of Geneva Road to improve the health, safety, environmental quality, employment opportunities, transportation options, and business development in the Geneva Road corridor. </a:t>
              </a:r>
            </a:p>
          </p:txBody>
        </p:sp>
      </p:grpSp>
      <p:grpSp>
        <p:nvGrpSpPr>
          <p:cNvPr id="8" name="Group 8"/>
          <p:cNvGrpSpPr/>
          <p:nvPr/>
        </p:nvGrpSpPr>
        <p:grpSpPr>
          <a:xfrm>
            <a:off x="16999709" y="-67120"/>
            <a:ext cx="1401815" cy="10434938"/>
            <a:chOff x="0" y="0"/>
            <a:chExt cx="326008" cy="2426767"/>
          </a:xfrm>
        </p:grpSpPr>
        <p:sp>
          <p:nvSpPr>
            <p:cNvPr id="9" name="Freeform 9"/>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sp>
      </p:grpSp>
      <p:pic>
        <p:nvPicPr>
          <p:cNvPr id="10" name="Picture 10"/>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19950" y="-108081"/>
            <a:ext cx="6589132" cy="5263055"/>
          </a:xfrm>
          <a:prstGeom prst="rect">
            <a:avLst/>
          </a:prstGeom>
        </p:spPr>
      </p:pic>
      <p:grpSp>
        <p:nvGrpSpPr>
          <p:cNvPr id="11" name="Group 11"/>
          <p:cNvGrpSpPr/>
          <p:nvPr/>
        </p:nvGrpSpPr>
        <p:grpSpPr>
          <a:xfrm rot="5400000">
            <a:off x="16479455" y="-182208"/>
            <a:ext cx="1046645" cy="148253"/>
            <a:chOff x="0" y="0"/>
            <a:chExt cx="4034716" cy="571500"/>
          </a:xfrm>
        </p:grpSpPr>
        <p:sp>
          <p:nvSpPr>
            <p:cNvPr id="12" name="Freeform 12"/>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sp>
      </p:grpSp>
      <p:grpSp>
        <p:nvGrpSpPr>
          <p:cNvPr id="13" name="Group 13"/>
          <p:cNvGrpSpPr/>
          <p:nvPr/>
        </p:nvGrpSpPr>
        <p:grpSpPr>
          <a:xfrm rot="5400000">
            <a:off x="3477178" y="5310125"/>
            <a:ext cx="11333645" cy="148253"/>
            <a:chOff x="0" y="0"/>
            <a:chExt cx="43690120" cy="571500"/>
          </a:xfrm>
        </p:grpSpPr>
        <p:sp>
          <p:nvSpPr>
            <p:cNvPr id="14" name="Freeform 14"/>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grpSp>
        <p:nvGrpSpPr>
          <p:cNvPr id="15" name="Group 15"/>
          <p:cNvGrpSpPr/>
          <p:nvPr/>
        </p:nvGrpSpPr>
        <p:grpSpPr>
          <a:xfrm rot="5400000">
            <a:off x="-4380181" y="5310125"/>
            <a:ext cx="11333645" cy="148253"/>
            <a:chOff x="0" y="0"/>
            <a:chExt cx="43690120" cy="571500"/>
          </a:xfrm>
        </p:grpSpPr>
        <p:sp>
          <p:nvSpPr>
            <p:cNvPr id="16" name="Freeform 16"/>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grpSp>
        <p:nvGrpSpPr>
          <p:cNvPr id="17" name="Group 17"/>
          <p:cNvGrpSpPr/>
          <p:nvPr/>
        </p:nvGrpSpPr>
        <p:grpSpPr>
          <a:xfrm rot="5400000">
            <a:off x="820469" y="8397850"/>
            <a:ext cx="932345" cy="148253"/>
            <a:chOff x="0" y="0"/>
            <a:chExt cx="3594100" cy="571500"/>
          </a:xfrm>
        </p:grpSpPr>
        <p:sp>
          <p:nvSpPr>
            <p:cNvPr id="18" name="Freeform 18"/>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6C7AA7"/>
            </a:solidFill>
          </p:spPr>
        </p:sp>
      </p:grpSp>
      <p:grpSp>
        <p:nvGrpSpPr>
          <p:cNvPr id="19" name="Group 19"/>
          <p:cNvGrpSpPr/>
          <p:nvPr/>
        </p:nvGrpSpPr>
        <p:grpSpPr>
          <a:xfrm rot="5400000">
            <a:off x="8527304" y="-275581"/>
            <a:ext cx="1233392" cy="148253"/>
            <a:chOff x="0" y="0"/>
            <a:chExt cx="4754608" cy="571500"/>
          </a:xfrm>
        </p:grpSpPr>
        <p:sp>
          <p:nvSpPr>
            <p:cNvPr id="20" name="Freeform 20"/>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6C7AA7"/>
            </a:solidFill>
          </p:spPr>
        </p:sp>
      </p:grpSp>
      <p:grpSp>
        <p:nvGrpSpPr>
          <p:cNvPr id="21" name="Group 21"/>
          <p:cNvGrpSpPr/>
          <p:nvPr/>
        </p:nvGrpSpPr>
        <p:grpSpPr>
          <a:xfrm rot="5400000">
            <a:off x="8527304" y="10429330"/>
            <a:ext cx="1233392" cy="148253"/>
            <a:chOff x="0" y="0"/>
            <a:chExt cx="4754608" cy="571500"/>
          </a:xfrm>
        </p:grpSpPr>
        <p:sp>
          <p:nvSpPr>
            <p:cNvPr id="22" name="Freeform 22"/>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6C7AA7"/>
            </a:solidFill>
          </p:spPr>
        </p:sp>
      </p:grpSp>
      <p:sp>
        <p:nvSpPr>
          <p:cNvPr id="23" name="TextBox 23"/>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IMAGINE OREM: REINVENTING BROWNFLEIDS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84" y="-8156"/>
            <a:ext cx="9154921" cy="8940645"/>
            <a:chOff x="0" y="0"/>
            <a:chExt cx="1775229" cy="1733679"/>
          </a:xfrm>
        </p:grpSpPr>
        <p:sp>
          <p:nvSpPr>
            <p:cNvPr id="3" name="Freeform 3"/>
            <p:cNvSpPr/>
            <p:nvPr/>
          </p:nvSpPr>
          <p:spPr>
            <a:xfrm>
              <a:off x="0" y="0"/>
              <a:ext cx="1775229" cy="1733679"/>
            </a:xfrm>
            <a:custGeom>
              <a:avLst/>
              <a:gdLst/>
              <a:ahLst/>
              <a:cxnLst/>
              <a:rect l="l" t="t" r="r" b="b"/>
              <a:pathLst>
                <a:path w="1775229" h="1733679">
                  <a:moveTo>
                    <a:pt x="0" y="0"/>
                  </a:moveTo>
                  <a:lnTo>
                    <a:pt x="1775229" y="0"/>
                  </a:lnTo>
                  <a:lnTo>
                    <a:pt x="1775229" y="1733679"/>
                  </a:lnTo>
                  <a:lnTo>
                    <a:pt x="0" y="1733679"/>
                  </a:lnTo>
                  <a:close/>
                </a:path>
              </a:pathLst>
            </a:custGeom>
            <a:solidFill>
              <a:srgbClr val="000342"/>
            </a:solidFill>
          </p:spPr>
        </p:sp>
      </p:grpSp>
      <p:sp>
        <p:nvSpPr>
          <p:cNvPr id="4" name="TextBox 4"/>
          <p:cNvSpPr txBox="1"/>
          <p:nvPr/>
        </p:nvSpPr>
        <p:spPr>
          <a:xfrm>
            <a:off x="1279336" y="1267135"/>
            <a:ext cx="6200705" cy="2025301"/>
          </a:xfrm>
          <a:prstGeom prst="rect">
            <a:avLst/>
          </a:prstGeom>
        </p:spPr>
        <p:txBody>
          <a:bodyPr lIns="0" tIns="0" rIns="0" bIns="0" rtlCol="0" anchor="t">
            <a:spAutoFit/>
          </a:bodyPr>
          <a:lstStyle/>
          <a:p>
            <a:pPr>
              <a:lnSpc>
                <a:spcPts val="8063"/>
              </a:lnSpc>
            </a:pPr>
            <a:r>
              <a:rPr lang="en-US" sz="6399" spc="57">
                <a:solidFill>
                  <a:srgbClr val="FFFFFF"/>
                </a:solidFill>
                <a:latin typeface="Vesper Libre Bold"/>
              </a:rPr>
              <a:t>Why focus on brownfields?</a:t>
            </a:r>
          </a:p>
        </p:txBody>
      </p:sp>
      <p:sp>
        <p:nvSpPr>
          <p:cNvPr id="5" name="TextBox 5"/>
          <p:cNvSpPr txBox="1"/>
          <p:nvPr/>
        </p:nvSpPr>
        <p:spPr>
          <a:xfrm>
            <a:off x="10418763" y="1284362"/>
            <a:ext cx="6165345" cy="369332"/>
          </a:xfrm>
          <a:prstGeom prst="rect">
            <a:avLst/>
          </a:prstGeom>
        </p:spPr>
        <p:txBody>
          <a:bodyPr lIns="0" tIns="0" rIns="0" bIns="0" rtlCol="0" anchor="t">
            <a:spAutoFit/>
          </a:bodyPr>
          <a:lstStyle/>
          <a:p>
            <a:pPr>
              <a:lnSpc>
                <a:spcPts val="2940"/>
              </a:lnSpc>
            </a:pPr>
            <a:r>
              <a:rPr lang="en-US" sz="2100">
                <a:solidFill>
                  <a:srgbClr val="000342"/>
                </a:solidFill>
                <a:latin typeface="HK Grotesk Bold"/>
              </a:rPr>
              <a:t>JOBS AND TAX BASE </a:t>
            </a:r>
          </a:p>
        </p:txBody>
      </p:sp>
      <p:sp>
        <p:nvSpPr>
          <p:cNvPr id="6" name="TextBox 6"/>
          <p:cNvSpPr txBox="1"/>
          <p:nvPr/>
        </p:nvSpPr>
        <p:spPr>
          <a:xfrm>
            <a:off x="10418763" y="1746026"/>
            <a:ext cx="6165345" cy="2987040"/>
          </a:xfrm>
          <a:prstGeom prst="rect">
            <a:avLst/>
          </a:prstGeom>
        </p:spPr>
        <p:txBody>
          <a:bodyPr lIns="0" tIns="0" rIns="0" bIns="0" rtlCol="0" anchor="t">
            <a:spAutoFit/>
          </a:bodyPr>
          <a:lstStyle/>
          <a:p>
            <a:pPr>
              <a:lnSpc>
                <a:spcPts val="3359"/>
              </a:lnSpc>
            </a:pPr>
            <a:r>
              <a:rPr lang="en-US" sz="2400" spc="60" dirty="0">
                <a:solidFill>
                  <a:srgbClr val="000000"/>
                </a:solidFill>
                <a:latin typeface="HK Grotesk Light"/>
              </a:rPr>
              <a:t>Brownfield sites are typically situated in commercial and industrial districts within the city. It is important to support both existing business owners and provide space for new commercial and light industrial businesses that will employ Orem residents and support the city's tax base. </a:t>
            </a:r>
          </a:p>
        </p:txBody>
      </p:sp>
      <p:sp>
        <p:nvSpPr>
          <p:cNvPr id="7" name="TextBox 7"/>
          <p:cNvSpPr txBox="1"/>
          <p:nvPr/>
        </p:nvSpPr>
        <p:spPr>
          <a:xfrm>
            <a:off x="10418763" y="5833944"/>
            <a:ext cx="6165345" cy="3471400"/>
          </a:xfrm>
          <a:prstGeom prst="rect">
            <a:avLst/>
          </a:prstGeom>
        </p:spPr>
        <p:txBody>
          <a:bodyPr lIns="0" tIns="0" rIns="0" bIns="0" rtlCol="0" anchor="t">
            <a:spAutoFit/>
          </a:bodyPr>
          <a:lstStyle/>
          <a:p>
            <a:pPr>
              <a:lnSpc>
                <a:spcPts val="3359"/>
              </a:lnSpc>
            </a:pPr>
            <a:r>
              <a:rPr lang="en-US" sz="2400" spc="60" dirty="0">
                <a:solidFill>
                  <a:srgbClr val="000000"/>
                </a:solidFill>
                <a:latin typeface="HK Grotesk Light"/>
              </a:rPr>
              <a:t>Historic commercial and industrial operations have left some properties along Geneva Road and State street both vacant and blighted. In addition, there may be contamination from these past uses in the groundwater and soil. By assessing these sites, we can understand and begin to address these environmental concerns. </a:t>
            </a:r>
          </a:p>
        </p:txBody>
      </p:sp>
      <p:sp>
        <p:nvSpPr>
          <p:cNvPr id="8" name="TextBox 8"/>
          <p:cNvSpPr txBox="1"/>
          <p:nvPr/>
        </p:nvSpPr>
        <p:spPr>
          <a:xfrm>
            <a:off x="10418763" y="5350853"/>
            <a:ext cx="6165345" cy="369332"/>
          </a:xfrm>
          <a:prstGeom prst="rect">
            <a:avLst/>
          </a:prstGeom>
        </p:spPr>
        <p:txBody>
          <a:bodyPr lIns="0" tIns="0" rIns="0" bIns="0" rtlCol="0" anchor="t">
            <a:spAutoFit/>
          </a:bodyPr>
          <a:lstStyle/>
          <a:p>
            <a:pPr>
              <a:lnSpc>
                <a:spcPts val="2940"/>
              </a:lnSpc>
            </a:pPr>
            <a:r>
              <a:rPr lang="en-US" sz="2100">
                <a:solidFill>
                  <a:srgbClr val="000342"/>
                </a:solidFill>
                <a:latin typeface="HK Grotesk Bold"/>
              </a:rPr>
              <a:t>PUBLIC HEALTH</a:t>
            </a:r>
          </a:p>
        </p:txBody>
      </p:sp>
      <p:sp>
        <p:nvSpPr>
          <p:cNvPr id="10" name="TextBox 10"/>
          <p:cNvSpPr txBox="1"/>
          <p:nvPr/>
        </p:nvSpPr>
        <p:spPr>
          <a:xfrm>
            <a:off x="10418763" y="9861758"/>
            <a:ext cx="6165345" cy="369332"/>
          </a:xfrm>
          <a:prstGeom prst="rect">
            <a:avLst/>
          </a:prstGeom>
        </p:spPr>
        <p:txBody>
          <a:bodyPr lIns="0" tIns="0" rIns="0" bIns="0" rtlCol="0" anchor="t">
            <a:spAutoFit/>
          </a:bodyPr>
          <a:lstStyle/>
          <a:p>
            <a:pPr>
              <a:lnSpc>
                <a:spcPts val="2940"/>
              </a:lnSpc>
            </a:pPr>
            <a:endParaRPr/>
          </a:p>
        </p:txBody>
      </p:sp>
      <p:grpSp>
        <p:nvGrpSpPr>
          <p:cNvPr id="11" name="Group 11"/>
          <p:cNvGrpSpPr/>
          <p:nvPr/>
        </p:nvGrpSpPr>
        <p:grpSpPr>
          <a:xfrm rot="5400000">
            <a:off x="11335955" y="5310125"/>
            <a:ext cx="11333645" cy="148253"/>
            <a:chOff x="0" y="0"/>
            <a:chExt cx="43690120" cy="571500"/>
          </a:xfrm>
        </p:grpSpPr>
        <p:sp>
          <p:nvSpPr>
            <p:cNvPr id="12" name="Freeform 12"/>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grpSp>
        <p:nvGrpSpPr>
          <p:cNvPr id="13" name="Group 13"/>
          <p:cNvGrpSpPr/>
          <p:nvPr/>
        </p:nvGrpSpPr>
        <p:grpSpPr>
          <a:xfrm rot="5400000">
            <a:off x="16479455" y="10335957"/>
            <a:ext cx="1046645" cy="148253"/>
            <a:chOff x="0" y="0"/>
            <a:chExt cx="4034716" cy="571500"/>
          </a:xfrm>
        </p:grpSpPr>
        <p:sp>
          <p:nvSpPr>
            <p:cNvPr id="14" name="Freeform 14"/>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00045B"/>
            </a:solidFill>
          </p:spPr>
        </p:sp>
      </p:grpSp>
      <p:grpSp>
        <p:nvGrpSpPr>
          <p:cNvPr id="15" name="Group 15"/>
          <p:cNvGrpSpPr/>
          <p:nvPr/>
        </p:nvGrpSpPr>
        <p:grpSpPr>
          <a:xfrm rot="5400000">
            <a:off x="16479455" y="-275931"/>
            <a:ext cx="1046645" cy="148253"/>
            <a:chOff x="0" y="0"/>
            <a:chExt cx="4034716" cy="571500"/>
          </a:xfrm>
        </p:grpSpPr>
        <p:sp>
          <p:nvSpPr>
            <p:cNvPr id="16" name="Freeform 16"/>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000342"/>
            </a:solidFill>
          </p:spPr>
        </p:sp>
      </p:grpSp>
      <p:sp>
        <p:nvSpPr>
          <p:cNvPr id="17" name="TextBox 17"/>
          <p:cNvSpPr txBox="1"/>
          <p:nvPr/>
        </p:nvSpPr>
        <p:spPr>
          <a:xfrm>
            <a:off x="1279336" y="6266872"/>
            <a:ext cx="6200705" cy="1110536"/>
          </a:xfrm>
          <a:prstGeom prst="rect">
            <a:avLst/>
          </a:prstGeom>
        </p:spPr>
        <p:txBody>
          <a:bodyPr lIns="0" tIns="0" rIns="0" bIns="0" rtlCol="0" anchor="t">
            <a:spAutoFit/>
          </a:bodyPr>
          <a:lstStyle/>
          <a:p>
            <a:pPr>
              <a:lnSpc>
                <a:spcPts val="4479"/>
              </a:lnSpc>
            </a:pPr>
            <a:r>
              <a:rPr lang="en-US" sz="3199">
                <a:solidFill>
                  <a:srgbClr val="FFFFFF"/>
                </a:solidFill>
                <a:latin typeface="HK Grotesk Medium"/>
              </a:rPr>
              <a:t>Good for business, public health and the environment.</a:t>
            </a:r>
          </a:p>
        </p:txBody>
      </p:sp>
      <p:grpSp>
        <p:nvGrpSpPr>
          <p:cNvPr id="18" name="Group 18"/>
          <p:cNvGrpSpPr/>
          <p:nvPr/>
        </p:nvGrpSpPr>
        <p:grpSpPr>
          <a:xfrm rot="-10800000">
            <a:off x="-555718" y="5080460"/>
            <a:ext cx="1849803" cy="148253"/>
            <a:chOff x="0" y="0"/>
            <a:chExt cx="7130814" cy="571500"/>
          </a:xfrm>
        </p:grpSpPr>
        <p:sp>
          <p:nvSpPr>
            <p:cNvPr id="19" name="Freeform 19"/>
            <p:cNvSpPr/>
            <p:nvPr/>
          </p:nvSpPr>
          <p:spPr>
            <a:xfrm>
              <a:off x="0" y="255270"/>
              <a:ext cx="7130814" cy="69850"/>
            </a:xfrm>
            <a:custGeom>
              <a:avLst/>
              <a:gdLst/>
              <a:ahLst/>
              <a:cxnLst/>
              <a:rect l="l" t="t" r="r" b="b"/>
              <a:pathLst>
                <a:path w="7130814" h="69850">
                  <a:moveTo>
                    <a:pt x="6839984" y="0"/>
                  </a:moveTo>
                  <a:lnTo>
                    <a:pt x="0" y="0"/>
                  </a:lnTo>
                  <a:lnTo>
                    <a:pt x="0" y="69850"/>
                  </a:lnTo>
                  <a:lnTo>
                    <a:pt x="7130814" y="69850"/>
                  </a:lnTo>
                  <a:lnTo>
                    <a:pt x="7130814" y="0"/>
                  </a:lnTo>
                  <a:close/>
                </a:path>
              </a:pathLst>
            </a:custGeom>
            <a:solidFill>
              <a:srgbClr val="6C7AA7"/>
            </a:solidFill>
          </p:spPr>
        </p:sp>
      </p:grpSp>
      <p:grpSp>
        <p:nvGrpSpPr>
          <p:cNvPr id="20" name="Group 20"/>
          <p:cNvGrpSpPr/>
          <p:nvPr/>
        </p:nvGrpSpPr>
        <p:grpSpPr>
          <a:xfrm rot="5400000">
            <a:off x="8527304" y="-275581"/>
            <a:ext cx="1233392" cy="148253"/>
            <a:chOff x="0" y="0"/>
            <a:chExt cx="4754608" cy="571500"/>
          </a:xfrm>
        </p:grpSpPr>
        <p:sp>
          <p:nvSpPr>
            <p:cNvPr id="21" name="Freeform 21"/>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sp>
      </p:grpSp>
      <p:grpSp>
        <p:nvGrpSpPr>
          <p:cNvPr id="22" name="Group 22"/>
          <p:cNvGrpSpPr/>
          <p:nvPr/>
        </p:nvGrpSpPr>
        <p:grpSpPr>
          <a:xfrm rot="5400000">
            <a:off x="8527304" y="10429330"/>
            <a:ext cx="1233392" cy="148253"/>
            <a:chOff x="0" y="0"/>
            <a:chExt cx="4754608" cy="571500"/>
          </a:xfrm>
        </p:grpSpPr>
        <p:sp>
          <p:nvSpPr>
            <p:cNvPr id="23" name="Freeform 2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000342"/>
            </a:solidFill>
          </p:spPr>
        </p:sp>
      </p:grpSp>
      <p:sp>
        <p:nvSpPr>
          <p:cNvPr id="24" name="TextBox 24"/>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6C7AA7"/>
                </a:solidFill>
                <a:latin typeface="HK Grotesk Bold"/>
              </a:rPr>
              <a:t>IMAGINE OREM: REINVENTING BROWNFLEIDS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435241" y="1390726"/>
            <a:ext cx="5672154" cy="1340096"/>
          </a:xfrm>
          <a:prstGeom prst="rect">
            <a:avLst/>
          </a:prstGeom>
        </p:spPr>
        <p:txBody>
          <a:bodyPr lIns="0" tIns="0" rIns="0" bIns="0" rtlCol="0" anchor="t">
            <a:spAutoFit/>
          </a:bodyPr>
          <a:lstStyle/>
          <a:p>
            <a:pPr>
              <a:lnSpc>
                <a:spcPts val="5304"/>
              </a:lnSpc>
            </a:pPr>
            <a:r>
              <a:rPr lang="en-US" sz="5100" spc="45">
                <a:solidFill>
                  <a:srgbClr val="000342"/>
                </a:solidFill>
                <a:latin typeface="Vesper Libre Bold"/>
              </a:rPr>
              <a:t>Where are we going?</a:t>
            </a:r>
          </a:p>
        </p:txBody>
      </p:sp>
      <p:grpSp>
        <p:nvGrpSpPr>
          <p:cNvPr id="3" name="Group 3"/>
          <p:cNvGrpSpPr/>
          <p:nvPr/>
        </p:nvGrpSpPr>
        <p:grpSpPr>
          <a:xfrm>
            <a:off x="17002778" y="7661402"/>
            <a:ext cx="1285222" cy="2625598"/>
            <a:chOff x="0" y="0"/>
            <a:chExt cx="263683" cy="538681"/>
          </a:xfrm>
        </p:grpSpPr>
        <p:sp>
          <p:nvSpPr>
            <p:cNvPr id="4" name="Freeform 4"/>
            <p:cNvSpPr/>
            <p:nvPr/>
          </p:nvSpPr>
          <p:spPr>
            <a:xfrm>
              <a:off x="0" y="0"/>
              <a:ext cx="263682" cy="538680"/>
            </a:xfrm>
            <a:custGeom>
              <a:avLst/>
              <a:gdLst/>
              <a:ahLst/>
              <a:cxnLst/>
              <a:rect l="l" t="t" r="r" b="b"/>
              <a:pathLst>
                <a:path w="263682" h="538680">
                  <a:moveTo>
                    <a:pt x="0" y="0"/>
                  </a:moveTo>
                  <a:lnTo>
                    <a:pt x="263682" y="0"/>
                  </a:lnTo>
                  <a:lnTo>
                    <a:pt x="263682" y="538680"/>
                  </a:lnTo>
                  <a:lnTo>
                    <a:pt x="0" y="538680"/>
                  </a:lnTo>
                  <a:close/>
                </a:path>
              </a:pathLst>
            </a:custGeom>
            <a:solidFill>
              <a:srgbClr val="000342"/>
            </a:solidFill>
          </p:spPr>
        </p:sp>
      </p:grpSp>
      <p:grpSp>
        <p:nvGrpSpPr>
          <p:cNvPr id="5" name="Group 5"/>
          <p:cNvGrpSpPr/>
          <p:nvPr/>
        </p:nvGrpSpPr>
        <p:grpSpPr>
          <a:xfrm>
            <a:off x="10435241" y="4137660"/>
            <a:ext cx="5672154" cy="5017139"/>
            <a:chOff x="0" y="-66675"/>
            <a:chExt cx="7562873" cy="6689518"/>
          </a:xfrm>
        </p:grpSpPr>
        <p:sp>
          <p:nvSpPr>
            <p:cNvPr id="6" name="TextBox 6"/>
            <p:cNvSpPr txBox="1"/>
            <p:nvPr/>
          </p:nvSpPr>
          <p:spPr>
            <a:xfrm>
              <a:off x="0" y="-66675"/>
              <a:ext cx="7562873" cy="708395"/>
            </a:xfrm>
            <a:prstGeom prst="rect">
              <a:avLst/>
            </a:prstGeom>
          </p:spPr>
          <p:txBody>
            <a:bodyPr lIns="0" tIns="0" rIns="0" bIns="0" rtlCol="0" anchor="t">
              <a:spAutoFit/>
            </a:bodyPr>
            <a:lstStyle/>
            <a:p>
              <a:pPr>
                <a:lnSpc>
                  <a:spcPts val="4480"/>
                </a:lnSpc>
              </a:pPr>
              <a:r>
                <a:rPr lang="en-US" sz="3200">
                  <a:solidFill>
                    <a:srgbClr val="000000"/>
                  </a:solidFill>
                  <a:latin typeface="HK Grotesk Medium"/>
                </a:rPr>
                <a:t>Orem receives a new grant </a:t>
              </a:r>
            </a:p>
          </p:txBody>
        </p:sp>
        <p:sp>
          <p:nvSpPr>
            <p:cNvPr id="7" name="TextBox 7"/>
            <p:cNvSpPr txBox="1"/>
            <p:nvPr/>
          </p:nvSpPr>
          <p:spPr>
            <a:xfrm>
              <a:off x="0" y="831600"/>
              <a:ext cx="7562873" cy="5791243"/>
            </a:xfrm>
            <a:prstGeom prst="rect">
              <a:avLst/>
            </a:prstGeom>
          </p:spPr>
          <p:txBody>
            <a:bodyPr lIns="0" tIns="0" rIns="0" bIns="0" rtlCol="0" anchor="t">
              <a:spAutoFit/>
            </a:bodyPr>
            <a:lstStyle/>
            <a:p>
              <a:pPr>
                <a:lnSpc>
                  <a:spcPts val="3359"/>
                </a:lnSpc>
              </a:pPr>
              <a:r>
                <a:rPr lang="en-US" sz="2400" spc="60" dirty="0">
                  <a:solidFill>
                    <a:srgbClr val="000000"/>
                  </a:solidFill>
                  <a:latin typeface="HK Grotesk Light"/>
                </a:rPr>
                <a:t>At the last public meeting for Imagine Orem: Geneva Road in 2019, the City announced that it had applied for a $300,000 grant to begin implementation of that plan and to assess brownfield sites citywide, with a focus on Geneva Road and State Street.</a:t>
              </a:r>
            </a:p>
            <a:p>
              <a:pPr>
                <a:lnSpc>
                  <a:spcPts val="3359"/>
                </a:lnSpc>
              </a:pPr>
              <a:endParaRPr lang="en-US" sz="2400" spc="60" dirty="0">
                <a:solidFill>
                  <a:srgbClr val="000000"/>
                </a:solidFill>
                <a:latin typeface="HK Grotesk Light"/>
              </a:endParaRPr>
            </a:p>
            <a:p>
              <a:pPr>
                <a:lnSpc>
                  <a:spcPts val="3359"/>
                </a:lnSpc>
              </a:pPr>
              <a:r>
                <a:rPr lang="en-US" sz="2400" spc="60" dirty="0">
                  <a:solidFill>
                    <a:srgbClr val="000000"/>
                  </a:solidFill>
                  <a:latin typeface="HK Grotesk Light Bold"/>
                </a:rPr>
                <a:t>This funding was awarded in May 2019. </a:t>
              </a:r>
            </a:p>
            <a:p>
              <a:pPr>
                <a:lnSpc>
                  <a:spcPts val="3359"/>
                </a:lnSpc>
              </a:pPr>
              <a:endParaRPr lang="en-US" sz="2400" spc="60" dirty="0">
                <a:solidFill>
                  <a:srgbClr val="000000"/>
                </a:solidFill>
                <a:latin typeface="HK Grotesk Light Bold"/>
              </a:endParaRPr>
            </a:p>
          </p:txBody>
        </p:sp>
      </p:grpSp>
      <p:pic>
        <p:nvPicPr>
          <p:cNvPr id="8" name="Picture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5400000">
            <a:off x="-630500" y="-582846"/>
            <a:ext cx="9174480" cy="10340171"/>
          </a:xfrm>
          <a:prstGeom prst="rect">
            <a:avLst/>
          </a:prstGeom>
        </p:spPr>
      </p:pic>
      <p:grpSp>
        <p:nvGrpSpPr>
          <p:cNvPr id="9" name="Group 9"/>
          <p:cNvGrpSpPr/>
          <p:nvPr/>
        </p:nvGrpSpPr>
        <p:grpSpPr>
          <a:xfrm>
            <a:off x="-14644" y="9154799"/>
            <a:ext cx="9159590" cy="1159956"/>
            <a:chOff x="0" y="0"/>
            <a:chExt cx="3150421" cy="398964"/>
          </a:xfrm>
        </p:grpSpPr>
        <p:sp>
          <p:nvSpPr>
            <p:cNvPr id="10" name="Freeform 10"/>
            <p:cNvSpPr/>
            <p:nvPr/>
          </p:nvSpPr>
          <p:spPr>
            <a:xfrm>
              <a:off x="0" y="0"/>
              <a:ext cx="3150421" cy="398964"/>
            </a:xfrm>
            <a:custGeom>
              <a:avLst/>
              <a:gdLst/>
              <a:ahLst/>
              <a:cxnLst/>
              <a:rect l="l" t="t" r="r" b="b"/>
              <a:pathLst>
                <a:path w="3150421" h="398964">
                  <a:moveTo>
                    <a:pt x="0" y="0"/>
                  </a:moveTo>
                  <a:lnTo>
                    <a:pt x="3150421" y="0"/>
                  </a:lnTo>
                  <a:lnTo>
                    <a:pt x="3150421" y="398964"/>
                  </a:lnTo>
                  <a:lnTo>
                    <a:pt x="0" y="398964"/>
                  </a:lnTo>
                  <a:close/>
                </a:path>
              </a:pathLst>
            </a:custGeom>
            <a:solidFill>
              <a:srgbClr val="000342"/>
            </a:solidFill>
          </p:spPr>
        </p:sp>
      </p:grpSp>
      <p:grpSp>
        <p:nvGrpSpPr>
          <p:cNvPr id="11" name="Group 11"/>
          <p:cNvGrpSpPr/>
          <p:nvPr/>
        </p:nvGrpSpPr>
        <p:grpSpPr>
          <a:xfrm rot="5400000">
            <a:off x="-4163011" y="5355845"/>
            <a:ext cx="10899304" cy="148253"/>
            <a:chOff x="0" y="0"/>
            <a:chExt cx="42015778" cy="571500"/>
          </a:xfrm>
        </p:grpSpPr>
        <p:sp>
          <p:nvSpPr>
            <p:cNvPr id="12" name="Freeform 12"/>
            <p:cNvSpPr/>
            <p:nvPr/>
          </p:nvSpPr>
          <p:spPr>
            <a:xfrm>
              <a:off x="0" y="255270"/>
              <a:ext cx="42015780" cy="69850"/>
            </a:xfrm>
            <a:custGeom>
              <a:avLst/>
              <a:gdLst/>
              <a:ahLst/>
              <a:cxnLst/>
              <a:rect l="l" t="t" r="r" b="b"/>
              <a:pathLst>
                <a:path w="42015780" h="69850">
                  <a:moveTo>
                    <a:pt x="41724948" y="0"/>
                  </a:moveTo>
                  <a:lnTo>
                    <a:pt x="0" y="0"/>
                  </a:lnTo>
                  <a:lnTo>
                    <a:pt x="0" y="69850"/>
                  </a:lnTo>
                  <a:lnTo>
                    <a:pt x="42015780" y="69850"/>
                  </a:lnTo>
                  <a:lnTo>
                    <a:pt x="42015780" y="0"/>
                  </a:lnTo>
                  <a:close/>
                </a:path>
              </a:pathLst>
            </a:custGeom>
            <a:solidFill>
              <a:srgbClr val="F4F4F4"/>
            </a:solidFill>
          </p:spPr>
        </p:sp>
      </p:grpSp>
      <p:grpSp>
        <p:nvGrpSpPr>
          <p:cNvPr id="13" name="Group 13"/>
          <p:cNvGrpSpPr/>
          <p:nvPr/>
        </p:nvGrpSpPr>
        <p:grpSpPr>
          <a:xfrm rot="5400000">
            <a:off x="11335955" y="5310125"/>
            <a:ext cx="11333645" cy="148253"/>
            <a:chOff x="0" y="0"/>
            <a:chExt cx="43690120" cy="571500"/>
          </a:xfrm>
        </p:grpSpPr>
        <p:sp>
          <p:nvSpPr>
            <p:cNvPr id="14" name="Freeform 14"/>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21" name="TextBox 21"/>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6C7AA7"/>
                </a:solidFill>
                <a:latin typeface="HK Grotesk Bold"/>
              </a:rPr>
              <a:t>IMAGINE OREM: REINVENTING BROWNFLEIDS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8297107" cy="8927287"/>
          </a:xfrm>
          <a:prstGeom prst="rect">
            <a:avLst/>
          </a:prstGeom>
        </p:spPr>
      </p:pic>
      <p:grpSp>
        <p:nvGrpSpPr>
          <p:cNvPr id="3" name="Group 3"/>
          <p:cNvGrpSpPr/>
          <p:nvPr/>
        </p:nvGrpSpPr>
        <p:grpSpPr>
          <a:xfrm>
            <a:off x="3200531" y="-100082"/>
            <a:ext cx="11891209" cy="10701312"/>
            <a:chOff x="0" y="0"/>
            <a:chExt cx="2392831" cy="2153391"/>
          </a:xfrm>
        </p:grpSpPr>
        <p:sp>
          <p:nvSpPr>
            <p:cNvPr id="4" name="Freeform 4"/>
            <p:cNvSpPr/>
            <p:nvPr/>
          </p:nvSpPr>
          <p:spPr>
            <a:xfrm>
              <a:off x="0" y="0"/>
              <a:ext cx="2392831" cy="2153391"/>
            </a:xfrm>
            <a:custGeom>
              <a:avLst/>
              <a:gdLst/>
              <a:ahLst/>
              <a:cxnLst/>
              <a:rect l="l" t="t" r="r" b="b"/>
              <a:pathLst>
                <a:path w="2392831" h="2153391">
                  <a:moveTo>
                    <a:pt x="0" y="0"/>
                  </a:moveTo>
                  <a:lnTo>
                    <a:pt x="2392831" y="0"/>
                  </a:lnTo>
                  <a:lnTo>
                    <a:pt x="2392831" y="2153391"/>
                  </a:lnTo>
                  <a:lnTo>
                    <a:pt x="0" y="2153391"/>
                  </a:lnTo>
                  <a:close/>
                </a:path>
              </a:pathLst>
            </a:custGeom>
            <a:solidFill>
              <a:srgbClr val="000342"/>
            </a:solidFill>
          </p:spPr>
        </p:sp>
      </p:grpSp>
      <p:grpSp>
        <p:nvGrpSpPr>
          <p:cNvPr id="7" name="Group 7"/>
          <p:cNvGrpSpPr/>
          <p:nvPr/>
        </p:nvGrpSpPr>
        <p:grpSpPr>
          <a:xfrm>
            <a:off x="4738284" y="1679648"/>
            <a:ext cx="8806741" cy="6160788"/>
            <a:chOff x="0" y="0"/>
            <a:chExt cx="11742322" cy="8214384"/>
          </a:xfrm>
        </p:grpSpPr>
        <p:sp>
          <p:nvSpPr>
            <p:cNvPr id="8" name="TextBox 8"/>
            <p:cNvSpPr txBox="1"/>
            <p:nvPr/>
          </p:nvSpPr>
          <p:spPr>
            <a:xfrm>
              <a:off x="0" y="1700046"/>
              <a:ext cx="11742322" cy="6514338"/>
            </a:xfrm>
            <a:prstGeom prst="rect">
              <a:avLst/>
            </a:prstGeom>
          </p:spPr>
          <p:txBody>
            <a:bodyPr lIns="0" tIns="0" rIns="0" bIns="0" rtlCol="0" anchor="t">
              <a:spAutoFit/>
            </a:bodyPr>
            <a:lstStyle/>
            <a:p>
              <a:pPr algn="ctr">
                <a:lnSpc>
                  <a:spcPts val="7631"/>
                </a:lnSpc>
              </a:pPr>
              <a:r>
                <a:rPr lang="en-US" sz="7199" spc="71" dirty="0">
                  <a:solidFill>
                    <a:srgbClr val="FFFFFF"/>
                  </a:solidFill>
                  <a:latin typeface="Vesper Libre Bold"/>
                </a:rPr>
                <a:t>Have you previously attended a meeting for </a:t>
              </a:r>
            </a:p>
            <a:p>
              <a:pPr algn="ctr">
                <a:lnSpc>
                  <a:spcPts val="7631"/>
                </a:lnSpc>
              </a:pPr>
              <a:r>
                <a:rPr lang="en-US" sz="7199" spc="71" dirty="0">
                  <a:solidFill>
                    <a:srgbClr val="FFFFFF"/>
                  </a:solidFill>
                  <a:latin typeface="Vesper Libre Bold"/>
                </a:rPr>
                <a:t>State Street or Geneva Road?  </a:t>
              </a:r>
            </a:p>
          </p:txBody>
        </p:sp>
        <p:sp>
          <p:nvSpPr>
            <p:cNvPr id="9" name="TextBox 9"/>
            <p:cNvSpPr txBox="1"/>
            <p:nvPr/>
          </p:nvSpPr>
          <p:spPr>
            <a:xfrm>
              <a:off x="0" y="-66675"/>
              <a:ext cx="11742322" cy="708395"/>
            </a:xfrm>
            <a:prstGeom prst="rect">
              <a:avLst/>
            </a:prstGeom>
          </p:spPr>
          <p:txBody>
            <a:bodyPr lIns="0" tIns="0" rIns="0" bIns="0" rtlCol="0" anchor="t">
              <a:spAutoFit/>
            </a:bodyPr>
            <a:lstStyle/>
            <a:p>
              <a:pPr algn="ctr">
                <a:lnSpc>
                  <a:spcPts val="4479"/>
                </a:lnSpc>
              </a:pPr>
              <a:r>
                <a:rPr lang="en-US" sz="3199">
                  <a:solidFill>
                    <a:srgbClr val="FFFFFF"/>
                  </a:solidFill>
                  <a:latin typeface="HK Grotesk Medium"/>
                </a:rPr>
                <a:t>Poll Question #2</a:t>
              </a:r>
            </a:p>
          </p:txBody>
        </p:sp>
      </p:grpSp>
      <p:sp>
        <p:nvSpPr>
          <p:cNvPr id="10" name="TextBox 10"/>
          <p:cNvSpPr txBox="1"/>
          <p:nvPr/>
        </p:nvSpPr>
        <p:spPr>
          <a:xfrm>
            <a:off x="4738284" y="8582509"/>
            <a:ext cx="8806741" cy="369332"/>
          </a:xfrm>
          <a:prstGeom prst="rect">
            <a:avLst/>
          </a:prstGeom>
        </p:spPr>
        <p:txBody>
          <a:bodyPr lIns="0" tIns="0" rIns="0" bIns="0" rtlCol="0" anchor="t">
            <a:spAutoFit/>
          </a:bodyPr>
          <a:lstStyle/>
          <a:p>
            <a:pPr algn="ctr">
              <a:lnSpc>
                <a:spcPts val="2939"/>
              </a:lnSpc>
            </a:pPr>
            <a:r>
              <a:rPr lang="en-US" sz="2099">
                <a:solidFill>
                  <a:srgbClr val="FFFFFF"/>
                </a:solidFill>
                <a:latin typeface="HK Grotesk Bold"/>
              </a:rPr>
              <a:t>PLEASE SELECT YOUR ANSWER</a:t>
            </a:r>
          </a:p>
        </p:txBody>
      </p:sp>
      <p:grpSp>
        <p:nvGrpSpPr>
          <p:cNvPr id="11" name="Group 11"/>
          <p:cNvGrpSpPr/>
          <p:nvPr/>
        </p:nvGrpSpPr>
        <p:grpSpPr>
          <a:xfrm rot="5400000">
            <a:off x="16479455" y="10335957"/>
            <a:ext cx="1046645" cy="148253"/>
            <a:chOff x="0" y="0"/>
            <a:chExt cx="4034716" cy="571500"/>
          </a:xfrm>
        </p:grpSpPr>
        <p:sp>
          <p:nvSpPr>
            <p:cNvPr id="12" name="Freeform 12"/>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BDBDCD"/>
            </a:solidFill>
          </p:spPr>
        </p:sp>
      </p:grpSp>
      <p:grpSp>
        <p:nvGrpSpPr>
          <p:cNvPr id="13" name="Group 13"/>
          <p:cNvGrpSpPr/>
          <p:nvPr/>
        </p:nvGrpSpPr>
        <p:grpSpPr>
          <a:xfrm rot="5400000">
            <a:off x="7745640" y="506083"/>
            <a:ext cx="2796721" cy="148253"/>
            <a:chOff x="0" y="0"/>
            <a:chExt cx="10781092" cy="571500"/>
          </a:xfrm>
        </p:grpSpPr>
        <p:sp>
          <p:nvSpPr>
            <p:cNvPr id="14" name="Freeform 14"/>
            <p:cNvSpPr/>
            <p:nvPr/>
          </p:nvSpPr>
          <p:spPr>
            <a:xfrm>
              <a:off x="0" y="255270"/>
              <a:ext cx="10781092" cy="69850"/>
            </a:xfrm>
            <a:custGeom>
              <a:avLst/>
              <a:gdLst/>
              <a:ahLst/>
              <a:cxnLst/>
              <a:rect l="l" t="t" r="r" b="b"/>
              <a:pathLst>
                <a:path w="10781092" h="69850">
                  <a:moveTo>
                    <a:pt x="10490263" y="0"/>
                  </a:moveTo>
                  <a:lnTo>
                    <a:pt x="0" y="0"/>
                  </a:lnTo>
                  <a:lnTo>
                    <a:pt x="0" y="69850"/>
                  </a:lnTo>
                  <a:lnTo>
                    <a:pt x="10781092" y="69850"/>
                  </a:lnTo>
                  <a:lnTo>
                    <a:pt x="10781092" y="0"/>
                  </a:lnTo>
                  <a:close/>
                </a:path>
              </a:pathLst>
            </a:custGeom>
            <a:solidFill>
              <a:srgbClr val="BDBDCD"/>
            </a:solidFill>
          </p:spPr>
        </p:sp>
      </p:grpSp>
      <p:grpSp>
        <p:nvGrpSpPr>
          <p:cNvPr id="15" name="Group 15"/>
          <p:cNvGrpSpPr/>
          <p:nvPr/>
        </p:nvGrpSpPr>
        <p:grpSpPr>
          <a:xfrm rot="5400000">
            <a:off x="8527304" y="10429330"/>
            <a:ext cx="1233392" cy="148253"/>
            <a:chOff x="0" y="0"/>
            <a:chExt cx="4754608" cy="571500"/>
          </a:xfrm>
        </p:grpSpPr>
        <p:sp>
          <p:nvSpPr>
            <p:cNvPr id="16" name="Freeform 16"/>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BDBDCD"/>
            </a:solid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8297107" cy="8927287"/>
          </a:xfrm>
          <a:prstGeom prst="rect">
            <a:avLst/>
          </a:prstGeom>
        </p:spPr>
      </p:pic>
      <p:grpSp>
        <p:nvGrpSpPr>
          <p:cNvPr id="3" name="Group 3"/>
          <p:cNvGrpSpPr/>
          <p:nvPr/>
        </p:nvGrpSpPr>
        <p:grpSpPr>
          <a:xfrm>
            <a:off x="3200531" y="-100082"/>
            <a:ext cx="11891209" cy="10701312"/>
            <a:chOff x="0" y="0"/>
            <a:chExt cx="2392831" cy="2153391"/>
          </a:xfrm>
        </p:grpSpPr>
        <p:sp>
          <p:nvSpPr>
            <p:cNvPr id="4" name="Freeform 4"/>
            <p:cNvSpPr/>
            <p:nvPr/>
          </p:nvSpPr>
          <p:spPr>
            <a:xfrm>
              <a:off x="0" y="0"/>
              <a:ext cx="2392831" cy="2153391"/>
            </a:xfrm>
            <a:custGeom>
              <a:avLst/>
              <a:gdLst/>
              <a:ahLst/>
              <a:cxnLst/>
              <a:rect l="l" t="t" r="r" b="b"/>
              <a:pathLst>
                <a:path w="2392831" h="2153391">
                  <a:moveTo>
                    <a:pt x="0" y="0"/>
                  </a:moveTo>
                  <a:lnTo>
                    <a:pt x="2392831" y="0"/>
                  </a:lnTo>
                  <a:lnTo>
                    <a:pt x="2392831" y="2153391"/>
                  </a:lnTo>
                  <a:lnTo>
                    <a:pt x="0" y="2153391"/>
                  </a:lnTo>
                  <a:close/>
                </a:path>
              </a:pathLst>
            </a:custGeom>
            <a:solidFill>
              <a:srgbClr val="000342"/>
            </a:solidFill>
          </p:spPr>
        </p:sp>
      </p:grpSp>
      <p:grpSp>
        <p:nvGrpSpPr>
          <p:cNvPr id="7" name="Group 7"/>
          <p:cNvGrpSpPr/>
          <p:nvPr/>
        </p:nvGrpSpPr>
        <p:grpSpPr>
          <a:xfrm>
            <a:off x="4738284" y="2644054"/>
            <a:ext cx="8806741" cy="4231975"/>
            <a:chOff x="0" y="0"/>
            <a:chExt cx="11742322" cy="5642634"/>
          </a:xfrm>
        </p:grpSpPr>
        <p:sp>
          <p:nvSpPr>
            <p:cNvPr id="8" name="TextBox 8"/>
            <p:cNvSpPr txBox="1"/>
            <p:nvPr/>
          </p:nvSpPr>
          <p:spPr>
            <a:xfrm>
              <a:off x="0" y="1700046"/>
              <a:ext cx="11742322" cy="3942588"/>
            </a:xfrm>
            <a:prstGeom prst="rect">
              <a:avLst/>
            </a:prstGeom>
          </p:spPr>
          <p:txBody>
            <a:bodyPr lIns="0" tIns="0" rIns="0" bIns="0" rtlCol="0" anchor="t">
              <a:spAutoFit/>
            </a:bodyPr>
            <a:lstStyle/>
            <a:p>
              <a:pPr algn="ctr">
                <a:lnSpc>
                  <a:spcPts val="7631"/>
                </a:lnSpc>
              </a:pPr>
              <a:r>
                <a:rPr lang="en-US" sz="7199" spc="71" dirty="0">
                  <a:solidFill>
                    <a:srgbClr val="FFFFFF"/>
                  </a:solidFill>
                  <a:latin typeface="Vesper Libre Bold"/>
                </a:rPr>
                <a:t>What do you love about living in Orem and why? </a:t>
              </a:r>
            </a:p>
          </p:txBody>
        </p:sp>
        <p:sp>
          <p:nvSpPr>
            <p:cNvPr id="9" name="TextBox 9"/>
            <p:cNvSpPr txBox="1"/>
            <p:nvPr/>
          </p:nvSpPr>
          <p:spPr>
            <a:xfrm>
              <a:off x="0" y="-66675"/>
              <a:ext cx="11742322" cy="708395"/>
            </a:xfrm>
            <a:prstGeom prst="rect">
              <a:avLst/>
            </a:prstGeom>
          </p:spPr>
          <p:txBody>
            <a:bodyPr lIns="0" tIns="0" rIns="0" bIns="0" rtlCol="0" anchor="t">
              <a:spAutoFit/>
            </a:bodyPr>
            <a:lstStyle/>
            <a:p>
              <a:pPr algn="ctr">
                <a:lnSpc>
                  <a:spcPts val="4479"/>
                </a:lnSpc>
              </a:pPr>
              <a:r>
                <a:rPr lang="en-US" sz="3199">
                  <a:solidFill>
                    <a:srgbClr val="FFFFFF"/>
                  </a:solidFill>
                  <a:latin typeface="HK Grotesk Medium"/>
                </a:rPr>
                <a:t>Poll Question #3</a:t>
              </a:r>
            </a:p>
          </p:txBody>
        </p:sp>
      </p:grpSp>
      <p:sp>
        <p:nvSpPr>
          <p:cNvPr id="10" name="TextBox 10"/>
          <p:cNvSpPr txBox="1"/>
          <p:nvPr/>
        </p:nvSpPr>
        <p:spPr>
          <a:xfrm>
            <a:off x="4738284" y="8582509"/>
            <a:ext cx="8806741" cy="369332"/>
          </a:xfrm>
          <a:prstGeom prst="rect">
            <a:avLst/>
          </a:prstGeom>
        </p:spPr>
        <p:txBody>
          <a:bodyPr lIns="0" tIns="0" rIns="0" bIns="0" rtlCol="0" anchor="t">
            <a:spAutoFit/>
          </a:bodyPr>
          <a:lstStyle/>
          <a:p>
            <a:pPr algn="ctr">
              <a:lnSpc>
                <a:spcPts val="2939"/>
              </a:lnSpc>
            </a:pPr>
            <a:r>
              <a:rPr lang="en-US" sz="2099">
                <a:solidFill>
                  <a:srgbClr val="FFFFFF"/>
                </a:solidFill>
                <a:latin typeface="HK Grotesk Bold"/>
              </a:rPr>
              <a:t>PLEASE ENTER YOUR RESPONSE IN THE CHAT BOX</a:t>
            </a:r>
          </a:p>
        </p:txBody>
      </p:sp>
      <p:grpSp>
        <p:nvGrpSpPr>
          <p:cNvPr id="11" name="Group 11"/>
          <p:cNvGrpSpPr/>
          <p:nvPr/>
        </p:nvGrpSpPr>
        <p:grpSpPr>
          <a:xfrm rot="5400000">
            <a:off x="16479455" y="10335957"/>
            <a:ext cx="1046645" cy="148253"/>
            <a:chOff x="0" y="0"/>
            <a:chExt cx="4034716" cy="571500"/>
          </a:xfrm>
        </p:grpSpPr>
        <p:sp>
          <p:nvSpPr>
            <p:cNvPr id="12" name="Freeform 12"/>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BDBDCD"/>
            </a:solidFill>
          </p:spPr>
        </p:sp>
      </p:grpSp>
      <p:grpSp>
        <p:nvGrpSpPr>
          <p:cNvPr id="13" name="Group 13"/>
          <p:cNvGrpSpPr/>
          <p:nvPr/>
        </p:nvGrpSpPr>
        <p:grpSpPr>
          <a:xfrm rot="5400000">
            <a:off x="7745640" y="506083"/>
            <a:ext cx="2796721" cy="148253"/>
            <a:chOff x="0" y="0"/>
            <a:chExt cx="10781092" cy="571500"/>
          </a:xfrm>
        </p:grpSpPr>
        <p:sp>
          <p:nvSpPr>
            <p:cNvPr id="14" name="Freeform 14"/>
            <p:cNvSpPr/>
            <p:nvPr/>
          </p:nvSpPr>
          <p:spPr>
            <a:xfrm>
              <a:off x="0" y="255270"/>
              <a:ext cx="10781092" cy="69850"/>
            </a:xfrm>
            <a:custGeom>
              <a:avLst/>
              <a:gdLst/>
              <a:ahLst/>
              <a:cxnLst/>
              <a:rect l="l" t="t" r="r" b="b"/>
              <a:pathLst>
                <a:path w="10781092" h="69850">
                  <a:moveTo>
                    <a:pt x="10490263" y="0"/>
                  </a:moveTo>
                  <a:lnTo>
                    <a:pt x="0" y="0"/>
                  </a:lnTo>
                  <a:lnTo>
                    <a:pt x="0" y="69850"/>
                  </a:lnTo>
                  <a:lnTo>
                    <a:pt x="10781092" y="69850"/>
                  </a:lnTo>
                  <a:lnTo>
                    <a:pt x="10781092" y="0"/>
                  </a:lnTo>
                  <a:close/>
                </a:path>
              </a:pathLst>
            </a:custGeom>
            <a:solidFill>
              <a:srgbClr val="BDBDCD"/>
            </a:solidFill>
          </p:spPr>
        </p:sp>
      </p:grpSp>
      <p:grpSp>
        <p:nvGrpSpPr>
          <p:cNvPr id="15" name="Group 15"/>
          <p:cNvGrpSpPr/>
          <p:nvPr/>
        </p:nvGrpSpPr>
        <p:grpSpPr>
          <a:xfrm rot="5400000">
            <a:off x="8527304" y="10429330"/>
            <a:ext cx="1233392" cy="148253"/>
            <a:chOff x="0" y="0"/>
            <a:chExt cx="4754608" cy="571500"/>
          </a:xfrm>
        </p:grpSpPr>
        <p:sp>
          <p:nvSpPr>
            <p:cNvPr id="16" name="Freeform 16"/>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BDBDCD"/>
            </a:solid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8297107" cy="8927287"/>
          </a:xfrm>
          <a:prstGeom prst="rect">
            <a:avLst/>
          </a:prstGeom>
        </p:spPr>
      </p:pic>
      <p:grpSp>
        <p:nvGrpSpPr>
          <p:cNvPr id="3" name="Group 3"/>
          <p:cNvGrpSpPr/>
          <p:nvPr/>
        </p:nvGrpSpPr>
        <p:grpSpPr>
          <a:xfrm>
            <a:off x="3200531" y="-100082"/>
            <a:ext cx="11891209" cy="10701312"/>
            <a:chOff x="0" y="0"/>
            <a:chExt cx="2392831" cy="2153391"/>
          </a:xfrm>
        </p:grpSpPr>
        <p:sp>
          <p:nvSpPr>
            <p:cNvPr id="4" name="Freeform 4"/>
            <p:cNvSpPr/>
            <p:nvPr/>
          </p:nvSpPr>
          <p:spPr>
            <a:xfrm>
              <a:off x="0" y="0"/>
              <a:ext cx="2392831" cy="2153391"/>
            </a:xfrm>
            <a:custGeom>
              <a:avLst/>
              <a:gdLst/>
              <a:ahLst/>
              <a:cxnLst/>
              <a:rect l="l" t="t" r="r" b="b"/>
              <a:pathLst>
                <a:path w="2392831" h="2153391">
                  <a:moveTo>
                    <a:pt x="0" y="0"/>
                  </a:moveTo>
                  <a:lnTo>
                    <a:pt x="2392831" y="0"/>
                  </a:lnTo>
                  <a:lnTo>
                    <a:pt x="2392831" y="2153391"/>
                  </a:lnTo>
                  <a:lnTo>
                    <a:pt x="0" y="2153391"/>
                  </a:lnTo>
                  <a:close/>
                </a:path>
              </a:pathLst>
            </a:custGeom>
            <a:solidFill>
              <a:srgbClr val="000342"/>
            </a:solidFill>
          </p:spPr>
        </p:sp>
      </p:grpSp>
      <p:grpSp>
        <p:nvGrpSpPr>
          <p:cNvPr id="7" name="Group 7"/>
          <p:cNvGrpSpPr/>
          <p:nvPr/>
        </p:nvGrpSpPr>
        <p:grpSpPr>
          <a:xfrm>
            <a:off x="4738284" y="3608460"/>
            <a:ext cx="8806741" cy="2303163"/>
            <a:chOff x="0" y="0"/>
            <a:chExt cx="11742322" cy="3070884"/>
          </a:xfrm>
        </p:grpSpPr>
        <p:sp>
          <p:nvSpPr>
            <p:cNvPr id="8" name="TextBox 8"/>
            <p:cNvSpPr txBox="1"/>
            <p:nvPr/>
          </p:nvSpPr>
          <p:spPr>
            <a:xfrm>
              <a:off x="0" y="1700046"/>
              <a:ext cx="11742322" cy="1370838"/>
            </a:xfrm>
            <a:prstGeom prst="rect">
              <a:avLst/>
            </a:prstGeom>
          </p:spPr>
          <p:txBody>
            <a:bodyPr lIns="0" tIns="0" rIns="0" bIns="0" rtlCol="0" anchor="t">
              <a:spAutoFit/>
            </a:bodyPr>
            <a:lstStyle/>
            <a:p>
              <a:pPr algn="ctr">
                <a:lnSpc>
                  <a:spcPts val="7631"/>
                </a:lnSpc>
              </a:pPr>
              <a:r>
                <a:rPr lang="en-US" sz="7199" spc="71">
                  <a:solidFill>
                    <a:srgbClr val="FFFFFF"/>
                  </a:solidFill>
                  <a:latin typeface="Vesper Libre Bold"/>
                </a:rPr>
                <a:t>Brownfields 101</a:t>
              </a:r>
            </a:p>
          </p:txBody>
        </p:sp>
        <p:sp>
          <p:nvSpPr>
            <p:cNvPr id="9" name="TextBox 9"/>
            <p:cNvSpPr txBox="1"/>
            <p:nvPr/>
          </p:nvSpPr>
          <p:spPr>
            <a:xfrm>
              <a:off x="0" y="-66675"/>
              <a:ext cx="11742322" cy="708395"/>
            </a:xfrm>
            <a:prstGeom prst="rect">
              <a:avLst/>
            </a:prstGeom>
          </p:spPr>
          <p:txBody>
            <a:bodyPr lIns="0" tIns="0" rIns="0" bIns="0" rtlCol="0" anchor="t">
              <a:spAutoFit/>
            </a:bodyPr>
            <a:lstStyle/>
            <a:p>
              <a:pPr algn="ctr">
                <a:lnSpc>
                  <a:spcPts val="4479"/>
                </a:lnSpc>
              </a:pPr>
              <a:endParaRPr/>
            </a:p>
          </p:txBody>
        </p:sp>
      </p:grpSp>
      <p:grpSp>
        <p:nvGrpSpPr>
          <p:cNvPr id="10" name="Group 10"/>
          <p:cNvGrpSpPr/>
          <p:nvPr/>
        </p:nvGrpSpPr>
        <p:grpSpPr>
          <a:xfrm rot="5400000">
            <a:off x="7745640" y="506083"/>
            <a:ext cx="2796721" cy="148253"/>
            <a:chOff x="0" y="0"/>
            <a:chExt cx="10781092" cy="571500"/>
          </a:xfrm>
        </p:grpSpPr>
        <p:sp>
          <p:nvSpPr>
            <p:cNvPr id="11" name="Freeform 11"/>
            <p:cNvSpPr/>
            <p:nvPr/>
          </p:nvSpPr>
          <p:spPr>
            <a:xfrm>
              <a:off x="0" y="255270"/>
              <a:ext cx="10781092" cy="69850"/>
            </a:xfrm>
            <a:custGeom>
              <a:avLst/>
              <a:gdLst/>
              <a:ahLst/>
              <a:cxnLst/>
              <a:rect l="l" t="t" r="r" b="b"/>
              <a:pathLst>
                <a:path w="10781092" h="69850">
                  <a:moveTo>
                    <a:pt x="10490263" y="0"/>
                  </a:moveTo>
                  <a:lnTo>
                    <a:pt x="0" y="0"/>
                  </a:lnTo>
                  <a:lnTo>
                    <a:pt x="0" y="69850"/>
                  </a:lnTo>
                  <a:lnTo>
                    <a:pt x="10781092" y="69850"/>
                  </a:lnTo>
                  <a:lnTo>
                    <a:pt x="10781092" y="0"/>
                  </a:lnTo>
                  <a:close/>
                </a:path>
              </a:pathLst>
            </a:custGeom>
            <a:solidFill>
              <a:srgbClr val="6C7AA7"/>
            </a:solidFill>
          </p:spPr>
        </p:sp>
      </p:grpSp>
      <p:grpSp>
        <p:nvGrpSpPr>
          <p:cNvPr id="12" name="Group 12"/>
          <p:cNvGrpSpPr/>
          <p:nvPr/>
        </p:nvGrpSpPr>
        <p:grpSpPr>
          <a:xfrm rot="5400000">
            <a:off x="8527304" y="10429330"/>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6C7AA7"/>
            </a:solid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435241" y="1390726"/>
            <a:ext cx="5672154" cy="1340096"/>
          </a:xfrm>
          <a:prstGeom prst="rect">
            <a:avLst/>
          </a:prstGeom>
        </p:spPr>
        <p:txBody>
          <a:bodyPr lIns="0" tIns="0" rIns="0" bIns="0" rtlCol="0" anchor="t">
            <a:spAutoFit/>
          </a:bodyPr>
          <a:lstStyle/>
          <a:p>
            <a:pPr>
              <a:lnSpc>
                <a:spcPts val="5304"/>
              </a:lnSpc>
            </a:pPr>
            <a:r>
              <a:rPr lang="en-US" sz="5100" spc="45">
                <a:solidFill>
                  <a:srgbClr val="000000"/>
                </a:solidFill>
                <a:latin typeface="Vesper Libre Bold"/>
              </a:rPr>
              <a:t>What is a brownfield?</a:t>
            </a:r>
          </a:p>
        </p:txBody>
      </p:sp>
      <p:grpSp>
        <p:nvGrpSpPr>
          <p:cNvPr id="3" name="Group 3"/>
          <p:cNvGrpSpPr/>
          <p:nvPr/>
        </p:nvGrpSpPr>
        <p:grpSpPr>
          <a:xfrm>
            <a:off x="17002778" y="7661402"/>
            <a:ext cx="1285222" cy="2625598"/>
            <a:chOff x="0" y="0"/>
            <a:chExt cx="263683" cy="538681"/>
          </a:xfrm>
        </p:grpSpPr>
        <p:sp>
          <p:nvSpPr>
            <p:cNvPr id="4" name="Freeform 4"/>
            <p:cNvSpPr/>
            <p:nvPr/>
          </p:nvSpPr>
          <p:spPr>
            <a:xfrm>
              <a:off x="0" y="0"/>
              <a:ext cx="263682" cy="538680"/>
            </a:xfrm>
            <a:custGeom>
              <a:avLst/>
              <a:gdLst/>
              <a:ahLst/>
              <a:cxnLst/>
              <a:rect l="l" t="t" r="r" b="b"/>
              <a:pathLst>
                <a:path w="263682" h="538680">
                  <a:moveTo>
                    <a:pt x="0" y="0"/>
                  </a:moveTo>
                  <a:lnTo>
                    <a:pt x="263682" y="0"/>
                  </a:lnTo>
                  <a:lnTo>
                    <a:pt x="263682" y="538680"/>
                  </a:lnTo>
                  <a:lnTo>
                    <a:pt x="0" y="538680"/>
                  </a:lnTo>
                  <a:close/>
                </a:path>
              </a:pathLst>
            </a:custGeom>
            <a:solidFill>
              <a:srgbClr val="000342"/>
            </a:solidFill>
          </p:spPr>
        </p:sp>
      </p:grpSp>
      <p:grpSp>
        <p:nvGrpSpPr>
          <p:cNvPr id="5" name="Group 5"/>
          <p:cNvGrpSpPr/>
          <p:nvPr/>
        </p:nvGrpSpPr>
        <p:grpSpPr>
          <a:xfrm>
            <a:off x="10435241" y="4491194"/>
            <a:ext cx="5672154" cy="3170208"/>
            <a:chOff x="0" y="0"/>
            <a:chExt cx="7562873" cy="4226944"/>
          </a:xfrm>
        </p:grpSpPr>
        <p:sp>
          <p:nvSpPr>
            <p:cNvPr id="6" name="TextBox 6"/>
            <p:cNvSpPr txBox="1"/>
            <p:nvPr/>
          </p:nvSpPr>
          <p:spPr>
            <a:xfrm>
              <a:off x="0" y="-66675"/>
              <a:ext cx="7562873" cy="708395"/>
            </a:xfrm>
            <a:prstGeom prst="rect">
              <a:avLst/>
            </a:prstGeom>
          </p:spPr>
          <p:txBody>
            <a:bodyPr lIns="0" tIns="0" rIns="0" bIns="0" rtlCol="0" anchor="t">
              <a:spAutoFit/>
            </a:bodyPr>
            <a:lstStyle/>
            <a:p>
              <a:pPr>
                <a:lnSpc>
                  <a:spcPts val="4480"/>
                </a:lnSpc>
              </a:pPr>
              <a:r>
                <a:rPr lang="en-US" sz="3200">
                  <a:solidFill>
                    <a:srgbClr val="000000"/>
                  </a:solidFill>
                  <a:latin typeface="HK Grotesk Medium"/>
                </a:rPr>
                <a:t>Definition:</a:t>
              </a:r>
            </a:p>
          </p:txBody>
        </p:sp>
        <p:sp>
          <p:nvSpPr>
            <p:cNvPr id="7" name="TextBox 7"/>
            <p:cNvSpPr txBox="1"/>
            <p:nvPr/>
          </p:nvSpPr>
          <p:spPr>
            <a:xfrm>
              <a:off x="0" y="831599"/>
              <a:ext cx="7562873" cy="3395345"/>
            </a:xfrm>
            <a:prstGeom prst="rect">
              <a:avLst/>
            </a:prstGeom>
          </p:spPr>
          <p:txBody>
            <a:bodyPr lIns="0" tIns="0" rIns="0" bIns="0" rtlCol="0" anchor="t">
              <a:spAutoFit/>
            </a:bodyPr>
            <a:lstStyle/>
            <a:p>
              <a:pPr>
                <a:lnSpc>
                  <a:spcPts val="3360"/>
                </a:lnSpc>
              </a:pPr>
              <a:r>
                <a:rPr lang="en-US" sz="2400" spc="60">
                  <a:solidFill>
                    <a:srgbClr val="000000"/>
                  </a:solidFill>
                  <a:latin typeface="HK Grotesk Light"/>
                </a:rPr>
                <a:t>Brownfields are generally defined as abandoned, idled, or underused industrial or commercial facilities where expansion or redevelopment is complicated by real  or perceived environmental contamination.</a:t>
              </a:r>
            </a:p>
          </p:txBody>
        </p:sp>
      </p:grpSp>
      <p:pic>
        <p:nvPicPr>
          <p:cNvPr id="8" name="Picture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1214" y="-35292"/>
            <a:ext cx="9174480" cy="10340171"/>
          </a:xfrm>
          <a:prstGeom prst="rect">
            <a:avLst/>
          </a:prstGeom>
        </p:spPr>
      </p:pic>
      <p:grpSp>
        <p:nvGrpSpPr>
          <p:cNvPr id="9" name="Group 9"/>
          <p:cNvGrpSpPr/>
          <p:nvPr/>
        </p:nvGrpSpPr>
        <p:grpSpPr>
          <a:xfrm>
            <a:off x="-14644" y="7679558"/>
            <a:ext cx="9159590" cy="2635197"/>
            <a:chOff x="0" y="0"/>
            <a:chExt cx="3150421" cy="906370"/>
          </a:xfrm>
        </p:grpSpPr>
        <p:sp>
          <p:nvSpPr>
            <p:cNvPr id="10" name="Freeform 10"/>
            <p:cNvSpPr/>
            <p:nvPr/>
          </p:nvSpPr>
          <p:spPr>
            <a:xfrm>
              <a:off x="0" y="0"/>
              <a:ext cx="3150421" cy="906370"/>
            </a:xfrm>
            <a:custGeom>
              <a:avLst/>
              <a:gdLst/>
              <a:ahLst/>
              <a:cxnLst/>
              <a:rect l="l" t="t" r="r" b="b"/>
              <a:pathLst>
                <a:path w="3150421" h="906370">
                  <a:moveTo>
                    <a:pt x="0" y="0"/>
                  </a:moveTo>
                  <a:lnTo>
                    <a:pt x="3150421" y="0"/>
                  </a:lnTo>
                  <a:lnTo>
                    <a:pt x="3150421" y="906370"/>
                  </a:lnTo>
                  <a:lnTo>
                    <a:pt x="0" y="906370"/>
                  </a:lnTo>
                  <a:close/>
                </a:path>
              </a:pathLst>
            </a:custGeom>
            <a:solidFill>
              <a:srgbClr val="000342"/>
            </a:solidFill>
          </p:spPr>
        </p:sp>
      </p:grpSp>
      <p:grpSp>
        <p:nvGrpSpPr>
          <p:cNvPr id="11" name="Group 11"/>
          <p:cNvGrpSpPr/>
          <p:nvPr/>
        </p:nvGrpSpPr>
        <p:grpSpPr>
          <a:xfrm rot="5400000">
            <a:off x="-4163011" y="5355845"/>
            <a:ext cx="10899304" cy="148253"/>
            <a:chOff x="0" y="0"/>
            <a:chExt cx="42015778" cy="571500"/>
          </a:xfrm>
        </p:grpSpPr>
        <p:sp>
          <p:nvSpPr>
            <p:cNvPr id="12" name="Freeform 12"/>
            <p:cNvSpPr/>
            <p:nvPr/>
          </p:nvSpPr>
          <p:spPr>
            <a:xfrm>
              <a:off x="0" y="255270"/>
              <a:ext cx="42015780" cy="69850"/>
            </a:xfrm>
            <a:custGeom>
              <a:avLst/>
              <a:gdLst/>
              <a:ahLst/>
              <a:cxnLst/>
              <a:rect l="l" t="t" r="r" b="b"/>
              <a:pathLst>
                <a:path w="42015780" h="69850">
                  <a:moveTo>
                    <a:pt x="41724948" y="0"/>
                  </a:moveTo>
                  <a:lnTo>
                    <a:pt x="0" y="0"/>
                  </a:lnTo>
                  <a:lnTo>
                    <a:pt x="0" y="69850"/>
                  </a:lnTo>
                  <a:lnTo>
                    <a:pt x="42015780" y="69850"/>
                  </a:lnTo>
                  <a:lnTo>
                    <a:pt x="42015780" y="0"/>
                  </a:lnTo>
                  <a:close/>
                </a:path>
              </a:pathLst>
            </a:custGeom>
            <a:solidFill>
              <a:srgbClr val="F4F4F4"/>
            </a:solidFill>
          </p:spPr>
        </p:sp>
      </p:grpSp>
      <p:grpSp>
        <p:nvGrpSpPr>
          <p:cNvPr id="13" name="Group 13"/>
          <p:cNvGrpSpPr/>
          <p:nvPr/>
        </p:nvGrpSpPr>
        <p:grpSpPr>
          <a:xfrm rot="5400000">
            <a:off x="643488" y="8249548"/>
            <a:ext cx="1286306" cy="148253"/>
            <a:chOff x="0" y="0"/>
            <a:chExt cx="4958587" cy="571500"/>
          </a:xfrm>
        </p:grpSpPr>
        <p:sp>
          <p:nvSpPr>
            <p:cNvPr id="14" name="Freeform 14"/>
            <p:cNvSpPr/>
            <p:nvPr/>
          </p:nvSpPr>
          <p:spPr>
            <a:xfrm>
              <a:off x="0" y="255270"/>
              <a:ext cx="4958587" cy="69850"/>
            </a:xfrm>
            <a:custGeom>
              <a:avLst/>
              <a:gdLst/>
              <a:ahLst/>
              <a:cxnLst/>
              <a:rect l="l" t="t" r="r" b="b"/>
              <a:pathLst>
                <a:path w="4958587" h="69850">
                  <a:moveTo>
                    <a:pt x="4667757" y="0"/>
                  </a:moveTo>
                  <a:lnTo>
                    <a:pt x="0" y="0"/>
                  </a:lnTo>
                  <a:lnTo>
                    <a:pt x="0" y="69850"/>
                  </a:lnTo>
                  <a:lnTo>
                    <a:pt x="4958587" y="69850"/>
                  </a:lnTo>
                  <a:lnTo>
                    <a:pt x="4958587" y="0"/>
                  </a:lnTo>
                  <a:close/>
                </a:path>
              </a:pathLst>
            </a:custGeom>
            <a:solidFill>
              <a:srgbClr val="6C7AA7"/>
            </a:solidFill>
          </p:spPr>
        </p:sp>
      </p:grpSp>
      <p:grpSp>
        <p:nvGrpSpPr>
          <p:cNvPr id="15" name="Group 15"/>
          <p:cNvGrpSpPr/>
          <p:nvPr/>
        </p:nvGrpSpPr>
        <p:grpSpPr>
          <a:xfrm rot="5400000">
            <a:off x="11335955" y="5310125"/>
            <a:ext cx="11333645" cy="148253"/>
            <a:chOff x="0" y="0"/>
            <a:chExt cx="43690120" cy="571500"/>
          </a:xfrm>
        </p:grpSpPr>
        <p:sp>
          <p:nvSpPr>
            <p:cNvPr id="16" name="Freeform 16"/>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grpSp>
        <p:nvGrpSpPr>
          <p:cNvPr id="17" name="Group 17"/>
          <p:cNvGrpSpPr/>
          <p:nvPr/>
        </p:nvGrpSpPr>
        <p:grpSpPr>
          <a:xfrm rot="5400000">
            <a:off x="8446188" y="10211126"/>
            <a:ext cx="1395624" cy="148253"/>
            <a:chOff x="0" y="0"/>
            <a:chExt cx="5379998" cy="571500"/>
          </a:xfrm>
        </p:grpSpPr>
        <p:sp>
          <p:nvSpPr>
            <p:cNvPr id="18" name="Freeform 18"/>
            <p:cNvSpPr/>
            <p:nvPr/>
          </p:nvSpPr>
          <p:spPr>
            <a:xfrm>
              <a:off x="0" y="255270"/>
              <a:ext cx="5379998" cy="69850"/>
            </a:xfrm>
            <a:custGeom>
              <a:avLst/>
              <a:gdLst/>
              <a:ahLst/>
              <a:cxnLst/>
              <a:rect l="l" t="t" r="r" b="b"/>
              <a:pathLst>
                <a:path w="5379998" h="69850">
                  <a:moveTo>
                    <a:pt x="5089168" y="0"/>
                  </a:moveTo>
                  <a:lnTo>
                    <a:pt x="0" y="0"/>
                  </a:lnTo>
                  <a:lnTo>
                    <a:pt x="0" y="69850"/>
                  </a:lnTo>
                  <a:lnTo>
                    <a:pt x="5379998" y="69850"/>
                  </a:lnTo>
                  <a:lnTo>
                    <a:pt x="5379998" y="0"/>
                  </a:lnTo>
                  <a:close/>
                </a:path>
              </a:pathLst>
            </a:custGeom>
            <a:solidFill>
              <a:srgbClr val="FFFFFF"/>
            </a:solidFill>
            <a:ln>
              <a:solidFill>
                <a:srgbClr val="000000"/>
              </a:solidFill>
            </a:ln>
          </p:spPr>
        </p:sp>
      </p:grpSp>
      <p:grpSp>
        <p:nvGrpSpPr>
          <p:cNvPr id="19" name="Group 19"/>
          <p:cNvGrpSpPr/>
          <p:nvPr/>
        </p:nvGrpSpPr>
        <p:grpSpPr>
          <a:xfrm rot="5400000">
            <a:off x="8527304" y="-275581"/>
            <a:ext cx="1233392" cy="148253"/>
            <a:chOff x="0" y="0"/>
            <a:chExt cx="4754608" cy="571500"/>
          </a:xfrm>
        </p:grpSpPr>
        <p:sp>
          <p:nvSpPr>
            <p:cNvPr id="20" name="Freeform 20"/>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6C7AA7"/>
            </a:solidFill>
          </p:spPr>
        </p:sp>
      </p:grpSp>
      <p:grpSp>
        <p:nvGrpSpPr>
          <p:cNvPr id="21" name="Group 21"/>
          <p:cNvGrpSpPr/>
          <p:nvPr/>
        </p:nvGrpSpPr>
        <p:grpSpPr>
          <a:xfrm rot="5400000">
            <a:off x="8527304" y="10429330"/>
            <a:ext cx="1233392" cy="148253"/>
            <a:chOff x="0" y="0"/>
            <a:chExt cx="4754608" cy="571500"/>
          </a:xfrm>
        </p:grpSpPr>
        <p:sp>
          <p:nvSpPr>
            <p:cNvPr id="22" name="Freeform 22"/>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sp>
      </p:grpSp>
      <p:sp>
        <p:nvSpPr>
          <p:cNvPr id="23" name="TextBox 23"/>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BDBDCD"/>
                </a:solidFill>
                <a:latin typeface="HK Grotesk Bold"/>
              </a:rPr>
              <a:t>IMAGINE OREM: REINVENTING BROWNFLEIDS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342"/>
        </a:solidFill>
        <a:effectLst/>
      </p:bgPr>
    </p:bg>
    <p:spTree>
      <p:nvGrpSpPr>
        <p:cNvPr id="1" name=""/>
        <p:cNvGrpSpPr/>
        <p:nvPr/>
      </p:nvGrpSpPr>
      <p:grpSpPr>
        <a:xfrm>
          <a:off x="0" y="0"/>
          <a:ext cx="0" cy="0"/>
          <a:chOff x="0" y="0"/>
          <a:chExt cx="0" cy="0"/>
        </a:xfrm>
      </p:grpSpPr>
      <p:grpSp>
        <p:nvGrpSpPr>
          <p:cNvPr id="2" name="Group 2"/>
          <p:cNvGrpSpPr/>
          <p:nvPr/>
        </p:nvGrpSpPr>
        <p:grpSpPr>
          <a:xfrm>
            <a:off x="5207557" y="3886522"/>
            <a:ext cx="2645086" cy="3798628"/>
            <a:chOff x="0" y="0"/>
            <a:chExt cx="1310131" cy="1881489"/>
          </a:xfrm>
        </p:grpSpPr>
        <p:sp>
          <p:nvSpPr>
            <p:cNvPr id="3" name="Freeform 3"/>
            <p:cNvSpPr/>
            <p:nvPr/>
          </p:nvSpPr>
          <p:spPr>
            <a:xfrm>
              <a:off x="0" y="0"/>
              <a:ext cx="1310131" cy="1881489"/>
            </a:xfrm>
            <a:custGeom>
              <a:avLst/>
              <a:gdLst/>
              <a:ahLst/>
              <a:cxnLst/>
              <a:rect l="l" t="t" r="r" b="b"/>
              <a:pathLst>
                <a:path w="1310131" h="1881489">
                  <a:moveTo>
                    <a:pt x="0" y="0"/>
                  </a:moveTo>
                  <a:lnTo>
                    <a:pt x="1310131" y="0"/>
                  </a:lnTo>
                  <a:lnTo>
                    <a:pt x="1310131" y="1881489"/>
                  </a:lnTo>
                  <a:lnTo>
                    <a:pt x="0" y="1881489"/>
                  </a:lnTo>
                  <a:close/>
                </a:path>
              </a:pathLst>
            </a:custGeom>
            <a:solidFill>
              <a:srgbClr val="FFFFFF"/>
            </a:solidFill>
          </p:spPr>
        </p:sp>
      </p:grpSp>
      <p:grpSp>
        <p:nvGrpSpPr>
          <p:cNvPr id="4" name="Group 4"/>
          <p:cNvGrpSpPr/>
          <p:nvPr/>
        </p:nvGrpSpPr>
        <p:grpSpPr>
          <a:xfrm>
            <a:off x="2592548" y="5138691"/>
            <a:ext cx="2632784" cy="3800814"/>
            <a:chOff x="0" y="0"/>
            <a:chExt cx="1275588" cy="1841501"/>
          </a:xfrm>
        </p:grpSpPr>
        <p:sp>
          <p:nvSpPr>
            <p:cNvPr id="5" name="Freeform 5"/>
            <p:cNvSpPr/>
            <p:nvPr/>
          </p:nvSpPr>
          <p:spPr>
            <a:xfrm>
              <a:off x="0" y="0"/>
              <a:ext cx="1275588" cy="1841501"/>
            </a:xfrm>
            <a:custGeom>
              <a:avLst/>
              <a:gdLst/>
              <a:ahLst/>
              <a:cxnLst/>
              <a:rect l="l" t="t" r="r" b="b"/>
              <a:pathLst>
                <a:path w="1275588" h="1841501">
                  <a:moveTo>
                    <a:pt x="0" y="0"/>
                  </a:moveTo>
                  <a:lnTo>
                    <a:pt x="1275588" y="0"/>
                  </a:lnTo>
                  <a:lnTo>
                    <a:pt x="1275588" y="1841501"/>
                  </a:lnTo>
                  <a:lnTo>
                    <a:pt x="0" y="1841501"/>
                  </a:lnTo>
                  <a:close/>
                </a:path>
              </a:pathLst>
            </a:custGeom>
            <a:solidFill>
              <a:srgbClr val="FFFFFF"/>
            </a:solidFill>
          </p:spPr>
        </p:sp>
      </p:grpSp>
      <p:grpSp>
        <p:nvGrpSpPr>
          <p:cNvPr id="8" name="Group 8"/>
          <p:cNvGrpSpPr/>
          <p:nvPr/>
        </p:nvGrpSpPr>
        <p:grpSpPr>
          <a:xfrm>
            <a:off x="7822010" y="4843041"/>
            <a:ext cx="2662508" cy="4097258"/>
            <a:chOff x="0" y="0"/>
            <a:chExt cx="1318760" cy="2029403"/>
          </a:xfrm>
        </p:grpSpPr>
        <p:sp>
          <p:nvSpPr>
            <p:cNvPr id="9" name="Freeform 9"/>
            <p:cNvSpPr/>
            <p:nvPr/>
          </p:nvSpPr>
          <p:spPr>
            <a:xfrm>
              <a:off x="0" y="0"/>
              <a:ext cx="1318760" cy="2029402"/>
            </a:xfrm>
            <a:custGeom>
              <a:avLst/>
              <a:gdLst/>
              <a:ahLst/>
              <a:cxnLst/>
              <a:rect l="l" t="t" r="r" b="b"/>
              <a:pathLst>
                <a:path w="1318760" h="2029402">
                  <a:moveTo>
                    <a:pt x="0" y="0"/>
                  </a:moveTo>
                  <a:lnTo>
                    <a:pt x="1318760" y="0"/>
                  </a:lnTo>
                  <a:lnTo>
                    <a:pt x="1318760" y="2029402"/>
                  </a:lnTo>
                  <a:lnTo>
                    <a:pt x="0" y="2029402"/>
                  </a:lnTo>
                  <a:close/>
                </a:path>
              </a:pathLst>
            </a:custGeom>
            <a:solidFill>
              <a:srgbClr val="FFFFFF"/>
            </a:solidFill>
          </p:spPr>
        </p:sp>
      </p:grpSp>
      <p:grpSp>
        <p:nvGrpSpPr>
          <p:cNvPr id="10" name="Group 10"/>
          <p:cNvGrpSpPr/>
          <p:nvPr/>
        </p:nvGrpSpPr>
        <p:grpSpPr>
          <a:xfrm rot="5400000">
            <a:off x="12387743" y="4250162"/>
            <a:ext cx="9213720" cy="148253"/>
            <a:chOff x="0" y="0"/>
            <a:chExt cx="35518011" cy="571500"/>
          </a:xfrm>
        </p:grpSpPr>
        <p:sp>
          <p:nvSpPr>
            <p:cNvPr id="11" name="Freeform 11"/>
            <p:cNvSpPr/>
            <p:nvPr/>
          </p:nvSpPr>
          <p:spPr>
            <a:xfrm>
              <a:off x="0" y="255270"/>
              <a:ext cx="35518012" cy="69850"/>
            </a:xfrm>
            <a:custGeom>
              <a:avLst/>
              <a:gdLst/>
              <a:ahLst/>
              <a:cxnLst/>
              <a:rect l="l" t="t" r="r" b="b"/>
              <a:pathLst>
                <a:path w="35518012" h="69850">
                  <a:moveTo>
                    <a:pt x="35227180" y="0"/>
                  </a:moveTo>
                  <a:lnTo>
                    <a:pt x="0" y="0"/>
                  </a:lnTo>
                  <a:lnTo>
                    <a:pt x="0" y="69850"/>
                  </a:lnTo>
                  <a:lnTo>
                    <a:pt x="35518012" y="69850"/>
                  </a:lnTo>
                  <a:lnTo>
                    <a:pt x="35518012" y="0"/>
                  </a:lnTo>
                  <a:close/>
                </a:path>
              </a:pathLst>
            </a:custGeom>
            <a:solidFill>
              <a:srgbClr val="F4F4F4"/>
            </a:solidFill>
          </p:spPr>
        </p:sp>
      </p:grpSp>
      <p:grpSp>
        <p:nvGrpSpPr>
          <p:cNvPr id="12" name="Group 12"/>
          <p:cNvGrpSpPr/>
          <p:nvPr/>
        </p:nvGrpSpPr>
        <p:grpSpPr>
          <a:xfrm rot="5400000">
            <a:off x="-1243175" y="6344641"/>
            <a:ext cx="5059633" cy="148253"/>
            <a:chOff x="0" y="0"/>
            <a:chExt cx="19504402" cy="571500"/>
          </a:xfrm>
        </p:grpSpPr>
        <p:sp>
          <p:nvSpPr>
            <p:cNvPr id="13" name="Freeform 13"/>
            <p:cNvSpPr/>
            <p:nvPr/>
          </p:nvSpPr>
          <p:spPr>
            <a:xfrm>
              <a:off x="0" y="255270"/>
              <a:ext cx="19504402" cy="69850"/>
            </a:xfrm>
            <a:custGeom>
              <a:avLst/>
              <a:gdLst/>
              <a:ahLst/>
              <a:cxnLst/>
              <a:rect l="l" t="t" r="r" b="b"/>
              <a:pathLst>
                <a:path w="19504402" h="69850">
                  <a:moveTo>
                    <a:pt x="19213571" y="0"/>
                  </a:moveTo>
                  <a:lnTo>
                    <a:pt x="0" y="0"/>
                  </a:lnTo>
                  <a:lnTo>
                    <a:pt x="0" y="69850"/>
                  </a:lnTo>
                  <a:lnTo>
                    <a:pt x="19504402" y="69850"/>
                  </a:lnTo>
                  <a:lnTo>
                    <a:pt x="19504402" y="0"/>
                  </a:lnTo>
                  <a:close/>
                </a:path>
              </a:pathLst>
            </a:custGeom>
            <a:solidFill>
              <a:srgbClr val="BDBDCD"/>
            </a:solidFill>
          </p:spPr>
        </p:sp>
      </p:grpSp>
      <p:grpSp>
        <p:nvGrpSpPr>
          <p:cNvPr id="14" name="Group 14"/>
          <p:cNvGrpSpPr/>
          <p:nvPr/>
        </p:nvGrpSpPr>
        <p:grpSpPr>
          <a:xfrm rot="5400000">
            <a:off x="16276715" y="9583751"/>
            <a:ext cx="1435774" cy="148253"/>
            <a:chOff x="0" y="0"/>
            <a:chExt cx="5534772" cy="571500"/>
          </a:xfrm>
        </p:grpSpPr>
        <p:sp>
          <p:nvSpPr>
            <p:cNvPr id="15" name="Freeform 15"/>
            <p:cNvSpPr/>
            <p:nvPr/>
          </p:nvSpPr>
          <p:spPr>
            <a:xfrm>
              <a:off x="0" y="255270"/>
              <a:ext cx="5534772" cy="69850"/>
            </a:xfrm>
            <a:custGeom>
              <a:avLst/>
              <a:gdLst/>
              <a:ahLst/>
              <a:cxnLst/>
              <a:rect l="l" t="t" r="r" b="b"/>
              <a:pathLst>
                <a:path w="5534772" h="69850">
                  <a:moveTo>
                    <a:pt x="5243942" y="0"/>
                  </a:moveTo>
                  <a:lnTo>
                    <a:pt x="0" y="0"/>
                  </a:lnTo>
                  <a:lnTo>
                    <a:pt x="0" y="69850"/>
                  </a:lnTo>
                  <a:lnTo>
                    <a:pt x="5534772" y="69850"/>
                  </a:lnTo>
                  <a:lnTo>
                    <a:pt x="5534772" y="0"/>
                  </a:lnTo>
                  <a:close/>
                </a:path>
              </a:pathLst>
            </a:custGeom>
            <a:solidFill>
              <a:srgbClr val="BDBDCD"/>
            </a:solidFill>
          </p:spPr>
        </p:sp>
      </p:grpSp>
      <p:grpSp>
        <p:nvGrpSpPr>
          <p:cNvPr id="16" name="Group 16"/>
          <p:cNvGrpSpPr/>
          <p:nvPr/>
        </p:nvGrpSpPr>
        <p:grpSpPr>
          <a:xfrm rot="5400000">
            <a:off x="7572388" y="7389679"/>
            <a:ext cx="495146" cy="148253"/>
            <a:chOff x="0" y="0"/>
            <a:chExt cx="1908741" cy="571500"/>
          </a:xfrm>
        </p:grpSpPr>
        <p:sp>
          <p:nvSpPr>
            <p:cNvPr id="17" name="Freeform 17"/>
            <p:cNvSpPr/>
            <p:nvPr/>
          </p:nvSpPr>
          <p:spPr>
            <a:xfrm>
              <a:off x="0" y="255270"/>
              <a:ext cx="1908741" cy="69850"/>
            </a:xfrm>
            <a:custGeom>
              <a:avLst/>
              <a:gdLst/>
              <a:ahLst/>
              <a:cxnLst/>
              <a:rect l="l" t="t" r="r" b="b"/>
              <a:pathLst>
                <a:path w="1908741" h="69850">
                  <a:moveTo>
                    <a:pt x="1617911" y="0"/>
                  </a:moveTo>
                  <a:lnTo>
                    <a:pt x="0" y="0"/>
                  </a:lnTo>
                  <a:lnTo>
                    <a:pt x="0" y="69850"/>
                  </a:lnTo>
                  <a:lnTo>
                    <a:pt x="1908741" y="69850"/>
                  </a:lnTo>
                  <a:lnTo>
                    <a:pt x="1908741" y="0"/>
                  </a:lnTo>
                  <a:close/>
                </a:path>
              </a:pathLst>
            </a:custGeom>
            <a:solidFill>
              <a:srgbClr val="6C7AA7"/>
            </a:solidFill>
          </p:spPr>
        </p:sp>
      </p:grpSp>
      <p:grpSp>
        <p:nvGrpSpPr>
          <p:cNvPr id="18" name="Group 18"/>
          <p:cNvGrpSpPr/>
          <p:nvPr/>
        </p:nvGrpSpPr>
        <p:grpSpPr>
          <a:xfrm rot="5400000">
            <a:off x="4965059" y="5316947"/>
            <a:ext cx="495146" cy="148253"/>
            <a:chOff x="0" y="0"/>
            <a:chExt cx="1908741" cy="571500"/>
          </a:xfrm>
        </p:grpSpPr>
        <p:sp>
          <p:nvSpPr>
            <p:cNvPr id="19" name="Freeform 19"/>
            <p:cNvSpPr/>
            <p:nvPr/>
          </p:nvSpPr>
          <p:spPr>
            <a:xfrm>
              <a:off x="0" y="255270"/>
              <a:ext cx="1908741" cy="69850"/>
            </a:xfrm>
            <a:custGeom>
              <a:avLst/>
              <a:gdLst/>
              <a:ahLst/>
              <a:cxnLst/>
              <a:rect l="l" t="t" r="r" b="b"/>
              <a:pathLst>
                <a:path w="1908741" h="69850">
                  <a:moveTo>
                    <a:pt x="1617911" y="0"/>
                  </a:moveTo>
                  <a:lnTo>
                    <a:pt x="0" y="0"/>
                  </a:lnTo>
                  <a:lnTo>
                    <a:pt x="0" y="69850"/>
                  </a:lnTo>
                  <a:lnTo>
                    <a:pt x="1908741" y="69850"/>
                  </a:lnTo>
                  <a:lnTo>
                    <a:pt x="1908741" y="0"/>
                  </a:lnTo>
                  <a:close/>
                </a:path>
              </a:pathLst>
            </a:custGeom>
            <a:solidFill>
              <a:srgbClr val="6C7AA7"/>
            </a:solidFill>
          </p:spPr>
        </p:sp>
      </p:grpSp>
      <p:pic>
        <p:nvPicPr>
          <p:cNvPr id="20" name="Picture 20"/>
          <p:cNvPicPr>
            <a:picLocks noChangeAspect="1"/>
          </p:cNvPicPr>
          <p:nvPr/>
        </p:nvPicPr>
        <p:blipFill>
          <a:blip r:embed="rId2"/>
          <a:srcRect/>
          <a:stretch>
            <a:fillRect/>
          </a:stretch>
        </p:blipFill>
        <p:spPr>
          <a:xfrm>
            <a:off x="5680418" y="4184296"/>
            <a:ext cx="1802603" cy="1802603"/>
          </a:xfrm>
          <a:prstGeom prst="rect">
            <a:avLst/>
          </a:prstGeom>
        </p:spPr>
      </p:pic>
      <p:pic>
        <p:nvPicPr>
          <p:cNvPr id="21" name="Picture 21"/>
          <p:cNvPicPr>
            <a:picLocks noChangeAspect="1"/>
          </p:cNvPicPr>
          <p:nvPr/>
        </p:nvPicPr>
        <p:blipFill>
          <a:blip r:embed="rId3"/>
          <a:srcRect/>
          <a:stretch>
            <a:fillRect/>
          </a:stretch>
        </p:blipFill>
        <p:spPr>
          <a:xfrm>
            <a:off x="7899011" y="5239694"/>
            <a:ext cx="2341725" cy="1773857"/>
          </a:xfrm>
          <a:prstGeom prst="rect">
            <a:avLst/>
          </a:prstGeom>
        </p:spPr>
      </p:pic>
      <p:pic>
        <p:nvPicPr>
          <p:cNvPr id="22" name="Picture 22"/>
          <p:cNvPicPr>
            <a:picLocks noChangeAspect="1"/>
          </p:cNvPicPr>
          <p:nvPr/>
        </p:nvPicPr>
        <p:blipFill>
          <a:blip r:embed="rId4"/>
          <a:srcRect/>
          <a:stretch>
            <a:fillRect/>
          </a:stretch>
        </p:blipFill>
        <p:spPr>
          <a:xfrm>
            <a:off x="3149131" y="5493934"/>
            <a:ext cx="1519617" cy="1519617"/>
          </a:xfrm>
          <a:prstGeom prst="rect">
            <a:avLst/>
          </a:prstGeom>
        </p:spPr>
      </p:pic>
      <p:sp>
        <p:nvSpPr>
          <p:cNvPr id="23" name="TextBox 23"/>
          <p:cNvSpPr txBox="1"/>
          <p:nvPr/>
        </p:nvSpPr>
        <p:spPr>
          <a:xfrm>
            <a:off x="5571707" y="6078998"/>
            <a:ext cx="2020026" cy="1272540"/>
          </a:xfrm>
          <a:prstGeom prst="rect">
            <a:avLst/>
          </a:prstGeom>
        </p:spPr>
        <p:txBody>
          <a:bodyPr lIns="0" tIns="0" rIns="0" bIns="0" rtlCol="0" anchor="t">
            <a:spAutoFit/>
          </a:bodyPr>
          <a:lstStyle/>
          <a:p>
            <a:pPr algn="ctr">
              <a:lnSpc>
                <a:spcPts val="3359"/>
              </a:lnSpc>
            </a:pPr>
            <a:r>
              <a:rPr lang="en-US" sz="2400" spc="60">
                <a:solidFill>
                  <a:srgbClr val="000000"/>
                </a:solidFill>
                <a:latin typeface="HK Grotesk Light"/>
              </a:rPr>
              <a:t>a former dry cleaning facility</a:t>
            </a:r>
          </a:p>
        </p:txBody>
      </p:sp>
      <p:sp>
        <p:nvSpPr>
          <p:cNvPr id="24" name="TextBox 24"/>
          <p:cNvSpPr txBox="1"/>
          <p:nvPr/>
        </p:nvSpPr>
        <p:spPr>
          <a:xfrm>
            <a:off x="1286641" y="1864380"/>
            <a:ext cx="10039449" cy="953949"/>
          </a:xfrm>
          <a:prstGeom prst="rect">
            <a:avLst/>
          </a:prstGeom>
        </p:spPr>
        <p:txBody>
          <a:bodyPr lIns="0" tIns="0" rIns="0" bIns="0" rtlCol="0" anchor="t">
            <a:spAutoFit/>
          </a:bodyPr>
          <a:lstStyle/>
          <a:p>
            <a:pPr>
              <a:lnSpc>
                <a:spcPts val="7100"/>
              </a:lnSpc>
            </a:pPr>
            <a:r>
              <a:rPr lang="en-US" sz="7100" spc="63">
                <a:solidFill>
                  <a:srgbClr val="FFFFFF"/>
                </a:solidFill>
                <a:latin typeface="Vesper Libre Bold"/>
              </a:rPr>
              <a:t>What is a brownfield?</a:t>
            </a:r>
          </a:p>
        </p:txBody>
      </p:sp>
      <p:sp>
        <p:nvSpPr>
          <p:cNvPr id="25" name="TextBox 25"/>
          <p:cNvSpPr txBox="1"/>
          <p:nvPr/>
        </p:nvSpPr>
        <p:spPr>
          <a:xfrm>
            <a:off x="1323142" y="2881863"/>
            <a:ext cx="8402667" cy="547965"/>
          </a:xfrm>
          <a:prstGeom prst="rect">
            <a:avLst/>
          </a:prstGeom>
        </p:spPr>
        <p:txBody>
          <a:bodyPr lIns="0" tIns="0" rIns="0" bIns="0" rtlCol="0" anchor="t">
            <a:spAutoFit/>
          </a:bodyPr>
          <a:lstStyle/>
          <a:p>
            <a:pPr>
              <a:lnSpc>
                <a:spcPts val="4479"/>
              </a:lnSpc>
            </a:pPr>
            <a:r>
              <a:rPr lang="en-US" sz="3199">
                <a:solidFill>
                  <a:srgbClr val="F4F4F4"/>
                </a:solidFill>
                <a:latin typeface="HK Grotesk Medium"/>
              </a:rPr>
              <a:t>Brownfields include areas such as:</a:t>
            </a:r>
          </a:p>
        </p:txBody>
      </p:sp>
      <p:sp>
        <p:nvSpPr>
          <p:cNvPr id="26" name="TextBox 26"/>
          <p:cNvSpPr txBox="1"/>
          <p:nvPr/>
        </p:nvSpPr>
        <p:spPr>
          <a:xfrm>
            <a:off x="2873210" y="7313270"/>
            <a:ext cx="2071461" cy="1272540"/>
          </a:xfrm>
          <a:prstGeom prst="rect">
            <a:avLst/>
          </a:prstGeom>
        </p:spPr>
        <p:txBody>
          <a:bodyPr lIns="0" tIns="0" rIns="0" bIns="0" rtlCol="0" anchor="t">
            <a:spAutoFit/>
          </a:bodyPr>
          <a:lstStyle/>
          <a:p>
            <a:pPr algn="ctr">
              <a:lnSpc>
                <a:spcPts val="3359"/>
              </a:lnSpc>
            </a:pPr>
            <a:r>
              <a:rPr lang="en-US" sz="2400" spc="60">
                <a:solidFill>
                  <a:srgbClr val="000000"/>
                </a:solidFill>
                <a:latin typeface="HK Grotesk Light"/>
              </a:rPr>
              <a:t>an abandoned corner gas station</a:t>
            </a:r>
          </a:p>
        </p:txBody>
      </p:sp>
      <p:sp>
        <p:nvSpPr>
          <p:cNvPr id="27" name="TextBox 27"/>
          <p:cNvSpPr txBox="1"/>
          <p:nvPr/>
        </p:nvSpPr>
        <p:spPr>
          <a:xfrm>
            <a:off x="8223999" y="7313270"/>
            <a:ext cx="1840003" cy="855234"/>
          </a:xfrm>
          <a:prstGeom prst="rect">
            <a:avLst/>
          </a:prstGeom>
        </p:spPr>
        <p:txBody>
          <a:bodyPr lIns="0" tIns="0" rIns="0" bIns="0" rtlCol="0" anchor="t">
            <a:spAutoFit/>
          </a:bodyPr>
          <a:lstStyle/>
          <a:p>
            <a:pPr algn="ctr">
              <a:lnSpc>
                <a:spcPts val="3359"/>
              </a:lnSpc>
            </a:pPr>
            <a:r>
              <a:rPr lang="en-US" sz="2399" spc="60" dirty="0">
                <a:solidFill>
                  <a:srgbClr val="000000"/>
                </a:solidFill>
                <a:latin typeface="HK Grotesk Light"/>
              </a:rPr>
              <a:t>an old steel plant</a:t>
            </a:r>
          </a:p>
        </p:txBody>
      </p:sp>
      <p:sp>
        <p:nvSpPr>
          <p:cNvPr id="28" name="TextBox 28"/>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IMAGINE OREM: REINVENTING BROWNFLEIDS</a:t>
            </a:r>
          </a:p>
        </p:txBody>
      </p:sp>
      <p:sp>
        <p:nvSpPr>
          <p:cNvPr id="29" name="TextBox 29"/>
          <p:cNvSpPr txBox="1"/>
          <p:nvPr/>
        </p:nvSpPr>
        <p:spPr>
          <a:xfrm>
            <a:off x="11326091" y="4826209"/>
            <a:ext cx="5171595" cy="3360817"/>
          </a:xfrm>
          <a:prstGeom prst="rect">
            <a:avLst/>
          </a:prstGeom>
        </p:spPr>
        <p:txBody>
          <a:bodyPr lIns="0" tIns="0" rIns="0" bIns="0" rtlCol="0" anchor="t">
            <a:spAutoFit/>
          </a:bodyPr>
          <a:lstStyle/>
          <a:p>
            <a:pPr>
              <a:lnSpc>
                <a:spcPts val="4479"/>
              </a:lnSpc>
            </a:pPr>
            <a:r>
              <a:rPr lang="en-US" sz="3199" dirty="0">
                <a:solidFill>
                  <a:srgbClr val="F4F4F4"/>
                </a:solidFill>
                <a:latin typeface="HK Grotesk Medium"/>
              </a:rPr>
              <a:t>Because of real or perceived pollution conditions, now sit idle and undeveloped due to cleanup costs that may have been prohibitively expensive in the past.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435241" y="1390726"/>
            <a:ext cx="5672154" cy="1340096"/>
          </a:xfrm>
          <a:prstGeom prst="rect">
            <a:avLst/>
          </a:prstGeom>
        </p:spPr>
        <p:txBody>
          <a:bodyPr lIns="0" tIns="0" rIns="0" bIns="0" rtlCol="0" anchor="t">
            <a:spAutoFit/>
          </a:bodyPr>
          <a:lstStyle/>
          <a:p>
            <a:pPr>
              <a:lnSpc>
                <a:spcPts val="5304"/>
              </a:lnSpc>
            </a:pPr>
            <a:r>
              <a:rPr lang="en-US" sz="5100" spc="45">
                <a:solidFill>
                  <a:srgbClr val="000000"/>
                </a:solidFill>
                <a:latin typeface="Vesper Libre Bold"/>
              </a:rPr>
              <a:t>What is a brownfield?</a:t>
            </a:r>
          </a:p>
        </p:txBody>
      </p:sp>
      <p:grpSp>
        <p:nvGrpSpPr>
          <p:cNvPr id="3" name="Group 3"/>
          <p:cNvGrpSpPr/>
          <p:nvPr/>
        </p:nvGrpSpPr>
        <p:grpSpPr>
          <a:xfrm>
            <a:off x="17002778" y="7661402"/>
            <a:ext cx="1285222" cy="2625598"/>
            <a:chOff x="0" y="0"/>
            <a:chExt cx="263683" cy="538681"/>
          </a:xfrm>
        </p:grpSpPr>
        <p:sp>
          <p:nvSpPr>
            <p:cNvPr id="4" name="Freeform 4"/>
            <p:cNvSpPr/>
            <p:nvPr/>
          </p:nvSpPr>
          <p:spPr>
            <a:xfrm>
              <a:off x="0" y="0"/>
              <a:ext cx="263682" cy="538680"/>
            </a:xfrm>
            <a:custGeom>
              <a:avLst/>
              <a:gdLst/>
              <a:ahLst/>
              <a:cxnLst/>
              <a:rect l="l" t="t" r="r" b="b"/>
              <a:pathLst>
                <a:path w="263682" h="538680">
                  <a:moveTo>
                    <a:pt x="0" y="0"/>
                  </a:moveTo>
                  <a:lnTo>
                    <a:pt x="263682" y="0"/>
                  </a:lnTo>
                  <a:lnTo>
                    <a:pt x="263682" y="538680"/>
                  </a:lnTo>
                  <a:lnTo>
                    <a:pt x="0" y="538680"/>
                  </a:lnTo>
                  <a:close/>
                </a:path>
              </a:pathLst>
            </a:custGeom>
            <a:solidFill>
              <a:srgbClr val="000342"/>
            </a:solidFill>
          </p:spPr>
        </p:sp>
      </p:grpSp>
      <p:grpSp>
        <p:nvGrpSpPr>
          <p:cNvPr id="5" name="Group 5"/>
          <p:cNvGrpSpPr/>
          <p:nvPr/>
        </p:nvGrpSpPr>
        <p:grpSpPr>
          <a:xfrm>
            <a:off x="10435241" y="4491194"/>
            <a:ext cx="5672154" cy="3438099"/>
            <a:chOff x="0" y="0"/>
            <a:chExt cx="7562873" cy="4584131"/>
          </a:xfrm>
        </p:grpSpPr>
        <p:sp>
          <p:nvSpPr>
            <p:cNvPr id="6" name="TextBox 6"/>
            <p:cNvSpPr txBox="1"/>
            <p:nvPr/>
          </p:nvSpPr>
          <p:spPr>
            <a:xfrm>
              <a:off x="0" y="-66675"/>
              <a:ext cx="7562873" cy="2208583"/>
            </a:xfrm>
            <a:prstGeom prst="rect">
              <a:avLst/>
            </a:prstGeom>
          </p:spPr>
          <p:txBody>
            <a:bodyPr lIns="0" tIns="0" rIns="0" bIns="0" rtlCol="0" anchor="t">
              <a:spAutoFit/>
            </a:bodyPr>
            <a:lstStyle/>
            <a:p>
              <a:pPr>
                <a:lnSpc>
                  <a:spcPts val="4480"/>
                </a:lnSpc>
              </a:pPr>
              <a:r>
                <a:rPr lang="en-US" sz="3200">
                  <a:solidFill>
                    <a:srgbClr val="000000"/>
                  </a:solidFill>
                  <a:latin typeface="HK Grotesk Medium"/>
                </a:rPr>
                <a:t>The EPA Brownfield Assessment Grant provides Orem the opportunity to:</a:t>
              </a:r>
            </a:p>
          </p:txBody>
        </p:sp>
        <p:sp>
          <p:nvSpPr>
            <p:cNvPr id="7" name="TextBox 7"/>
            <p:cNvSpPr txBox="1"/>
            <p:nvPr/>
          </p:nvSpPr>
          <p:spPr>
            <a:xfrm>
              <a:off x="0" y="2331786"/>
              <a:ext cx="7562873" cy="2252345"/>
            </a:xfrm>
            <a:prstGeom prst="rect">
              <a:avLst/>
            </a:prstGeom>
          </p:spPr>
          <p:txBody>
            <a:bodyPr lIns="0" tIns="0" rIns="0" bIns="0" rtlCol="0" anchor="t">
              <a:spAutoFit/>
            </a:bodyPr>
            <a:lstStyle/>
            <a:p>
              <a:pPr marL="518160" lvl="1" indent="-259080">
                <a:lnSpc>
                  <a:spcPts val="3360"/>
                </a:lnSpc>
                <a:buFont typeface="Arial"/>
                <a:buChar char="•"/>
              </a:pPr>
              <a:r>
                <a:rPr lang="en-US" sz="2400" spc="60">
                  <a:solidFill>
                    <a:srgbClr val="000000"/>
                  </a:solidFill>
                  <a:latin typeface="HK Grotesk Light"/>
                </a:rPr>
                <a:t>Complete assessment of these sites</a:t>
              </a:r>
            </a:p>
            <a:p>
              <a:pPr marL="518160" lvl="1" indent="-259080">
                <a:lnSpc>
                  <a:spcPts val="3360"/>
                </a:lnSpc>
                <a:buFont typeface="Arial"/>
                <a:buChar char="•"/>
              </a:pPr>
              <a:r>
                <a:rPr lang="en-US" sz="2400" spc="60">
                  <a:solidFill>
                    <a:srgbClr val="000000"/>
                  </a:solidFill>
                  <a:latin typeface="HK Grotesk Light"/>
                </a:rPr>
                <a:t>Identify contaminants present</a:t>
              </a:r>
            </a:p>
            <a:p>
              <a:pPr marL="518160" lvl="1" indent="-259080">
                <a:lnSpc>
                  <a:spcPts val="3360"/>
                </a:lnSpc>
                <a:buFont typeface="Arial"/>
                <a:buChar char="•"/>
              </a:pPr>
              <a:r>
                <a:rPr lang="en-US" sz="2400" spc="60">
                  <a:solidFill>
                    <a:srgbClr val="000000"/>
                  </a:solidFill>
                  <a:latin typeface="HK Grotesk Light"/>
                </a:rPr>
                <a:t>Rule out perceived pollution concerns</a:t>
              </a:r>
            </a:p>
          </p:txBody>
        </p:sp>
      </p:grpSp>
      <p:pic>
        <p:nvPicPr>
          <p:cNvPr id="8" name="Picture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1214" y="-35292"/>
            <a:ext cx="9174480" cy="10340171"/>
          </a:xfrm>
          <a:prstGeom prst="rect">
            <a:avLst/>
          </a:prstGeom>
        </p:spPr>
      </p:pic>
      <p:grpSp>
        <p:nvGrpSpPr>
          <p:cNvPr id="9" name="Group 9"/>
          <p:cNvGrpSpPr/>
          <p:nvPr/>
        </p:nvGrpSpPr>
        <p:grpSpPr>
          <a:xfrm>
            <a:off x="-14644" y="7679558"/>
            <a:ext cx="9159590" cy="2635197"/>
            <a:chOff x="0" y="0"/>
            <a:chExt cx="3150421" cy="906370"/>
          </a:xfrm>
        </p:grpSpPr>
        <p:sp>
          <p:nvSpPr>
            <p:cNvPr id="10" name="Freeform 10"/>
            <p:cNvSpPr/>
            <p:nvPr/>
          </p:nvSpPr>
          <p:spPr>
            <a:xfrm>
              <a:off x="0" y="0"/>
              <a:ext cx="3150421" cy="906370"/>
            </a:xfrm>
            <a:custGeom>
              <a:avLst/>
              <a:gdLst/>
              <a:ahLst/>
              <a:cxnLst/>
              <a:rect l="l" t="t" r="r" b="b"/>
              <a:pathLst>
                <a:path w="3150421" h="906370">
                  <a:moveTo>
                    <a:pt x="0" y="0"/>
                  </a:moveTo>
                  <a:lnTo>
                    <a:pt x="3150421" y="0"/>
                  </a:lnTo>
                  <a:lnTo>
                    <a:pt x="3150421" y="906370"/>
                  </a:lnTo>
                  <a:lnTo>
                    <a:pt x="0" y="906370"/>
                  </a:lnTo>
                  <a:close/>
                </a:path>
              </a:pathLst>
            </a:custGeom>
            <a:solidFill>
              <a:srgbClr val="000342"/>
            </a:solidFill>
          </p:spPr>
        </p:sp>
      </p:grpSp>
      <p:grpSp>
        <p:nvGrpSpPr>
          <p:cNvPr id="11" name="Group 11"/>
          <p:cNvGrpSpPr/>
          <p:nvPr/>
        </p:nvGrpSpPr>
        <p:grpSpPr>
          <a:xfrm rot="5400000">
            <a:off x="-4163011" y="5355845"/>
            <a:ext cx="10899304" cy="148253"/>
            <a:chOff x="0" y="0"/>
            <a:chExt cx="42015778" cy="571500"/>
          </a:xfrm>
        </p:grpSpPr>
        <p:sp>
          <p:nvSpPr>
            <p:cNvPr id="12" name="Freeform 12"/>
            <p:cNvSpPr/>
            <p:nvPr/>
          </p:nvSpPr>
          <p:spPr>
            <a:xfrm>
              <a:off x="0" y="255270"/>
              <a:ext cx="42015780" cy="69850"/>
            </a:xfrm>
            <a:custGeom>
              <a:avLst/>
              <a:gdLst/>
              <a:ahLst/>
              <a:cxnLst/>
              <a:rect l="l" t="t" r="r" b="b"/>
              <a:pathLst>
                <a:path w="42015780" h="69850">
                  <a:moveTo>
                    <a:pt x="41724948" y="0"/>
                  </a:moveTo>
                  <a:lnTo>
                    <a:pt x="0" y="0"/>
                  </a:lnTo>
                  <a:lnTo>
                    <a:pt x="0" y="69850"/>
                  </a:lnTo>
                  <a:lnTo>
                    <a:pt x="42015780" y="69850"/>
                  </a:lnTo>
                  <a:lnTo>
                    <a:pt x="42015780" y="0"/>
                  </a:lnTo>
                  <a:close/>
                </a:path>
              </a:pathLst>
            </a:custGeom>
            <a:solidFill>
              <a:srgbClr val="F4F4F4"/>
            </a:solidFill>
          </p:spPr>
        </p:sp>
      </p:grpSp>
      <p:grpSp>
        <p:nvGrpSpPr>
          <p:cNvPr id="13" name="Group 13"/>
          <p:cNvGrpSpPr/>
          <p:nvPr/>
        </p:nvGrpSpPr>
        <p:grpSpPr>
          <a:xfrm rot="5400000">
            <a:off x="643488" y="8249548"/>
            <a:ext cx="1286306" cy="148253"/>
            <a:chOff x="0" y="0"/>
            <a:chExt cx="4958587" cy="571500"/>
          </a:xfrm>
        </p:grpSpPr>
        <p:sp>
          <p:nvSpPr>
            <p:cNvPr id="14" name="Freeform 14"/>
            <p:cNvSpPr/>
            <p:nvPr/>
          </p:nvSpPr>
          <p:spPr>
            <a:xfrm>
              <a:off x="0" y="255270"/>
              <a:ext cx="4958587" cy="69850"/>
            </a:xfrm>
            <a:custGeom>
              <a:avLst/>
              <a:gdLst/>
              <a:ahLst/>
              <a:cxnLst/>
              <a:rect l="l" t="t" r="r" b="b"/>
              <a:pathLst>
                <a:path w="4958587" h="69850">
                  <a:moveTo>
                    <a:pt x="4667757" y="0"/>
                  </a:moveTo>
                  <a:lnTo>
                    <a:pt x="0" y="0"/>
                  </a:lnTo>
                  <a:lnTo>
                    <a:pt x="0" y="69850"/>
                  </a:lnTo>
                  <a:lnTo>
                    <a:pt x="4958587" y="69850"/>
                  </a:lnTo>
                  <a:lnTo>
                    <a:pt x="4958587" y="0"/>
                  </a:lnTo>
                  <a:close/>
                </a:path>
              </a:pathLst>
            </a:custGeom>
            <a:solidFill>
              <a:srgbClr val="BDBDCD"/>
            </a:solidFill>
          </p:spPr>
        </p:sp>
      </p:grpSp>
      <p:grpSp>
        <p:nvGrpSpPr>
          <p:cNvPr id="15" name="Group 15"/>
          <p:cNvGrpSpPr/>
          <p:nvPr/>
        </p:nvGrpSpPr>
        <p:grpSpPr>
          <a:xfrm rot="5400000">
            <a:off x="11335955" y="5310125"/>
            <a:ext cx="11333645" cy="148253"/>
            <a:chOff x="0" y="0"/>
            <a:chExt cx="43690120" cy="571500"/>
          </a:xfrm>
        </p:grpSpPr>
        <p:sp>
          <p:nvSpPr>
            <p:cNvPr id="16" name="Freeform 16"/>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grpSp>
        <p:nvGrpSpPr>
          <p:cNvPr id="17" name="Group 17"/>
          <p:cNvGrpSpPr/>
          <p:nvPr/>
        </p:nvGrpSpPr>
        <p:grpSpPr>
          <a:xfrm rot="5400000">
            <a:off x="8446188" y="10211126"/>
            <a:ext cx="1395624" cy="148253"/>
            <a:chOff x="0" y="0"/>
            <a:chExt cx="5379998" cy="571500"/>
          </a:xfrm>
        </p:grpSpPr>
        <p:sp>
          <p:nvSpPr>
            <p:cNvPr id="18" name="Freeform 18"/>
            <p:cNvSpPr/>
            <p:nvPr/>
          </p:nvSpPr>
          <p:spPr>
            <a:xfrm>
              <a:off x="0" y="255270"/>
              <a:ext cx="5379998" cy="69850"/>
            </a:xfrm>
            <a:custGeom>
              <a:avLst/>
              <a:gdLst/>
              <a:ahLst/>
              <a:cxnLst/>
              <a:rect l="l" t="t" r="r" b="b"/>
              <a:pathLst>
                <a:path w="5379998" h="69850">
                  <a:moveTo>
                    <a:pt x="5089168" y="0"/>
                  </a:moveTo>
                  <a:lnTo>
                    <a:pt x="0" y="0"/>
                  </a:lnTo>
                  <a:lnTo>
                    <a:pt x="0" y="69850"/>
                  </a:lnTo>
                  <a:lnTo>
                    <a:pt x="5379998" y="69850"/>
                  </a:lnTo>
                  <a:lnTo>
                    <a:pt x="5379998" y="0"/>
                  </a:lnTo>
                  <a:close/>
                </a:path>
              </a:pathLst>
            </a:custGeom>
            <a:solidFill>
              <a:srgbClr val="FFFFFF"/>
            </a:solidFill>
            <a:ln>
              <a:solidFill>
                <a:srgbClr val="000000"/>
              </a:solidFill>
            </a:ln>
          </p:spPr>
        </p:sp>
      </p:grpSp>
      <p:grpSp>
        <p:nvGrpSpPr>
          <p:cNvPr id="19" name="Group 19"/>
          <p:cNvGrpSpPr/>
          <p:nvPr/>
        </p:nvGrpSpPr>
        <p:grpSpPr>
          <a:xfrm rot="5400000">
            <a:off x="8527304" y="-275581"/>
            <a:ext cx="1233392" cy="148253"/>
            <a:chOff x="0" y="0"/>
            <a:chExt cx="4754608" cy="571500"/>
          </a:xfrm>
        </p:grpSpPr>
        <p:sp>
          <p:nvSpPr>
            <p:cNvPr id="20" name="Freeform 20"/>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sp>
      </p:grpSp>
      <p:sp>
        <p:nvSpPr>
          <p:cNvPr id="23" name="TextBox 23"/>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6C7AA7"/>
                </a:solidFill>
                <a:latin typeface="HK Grotesk Bold"/>
              </a:rPr>
              <a:t>IMAGINE OREM: REINVENTING BROWNFLEIDS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982023" y="-368287"/>
            <a:ext cx="14687550" cy="9222247"/>
          </a:xfrm>
          <a:prstGeom prst="rect">
            <a:avLst/>
          </a:prstGeom>
          <a:solidFill>
            <a:srgbClr val="000000"/>
          </a:solidFill>
        </p:spPr>
      </p:sp>
      <p:grpSp>
        <p:nvGrpSpPr>
          <p:cNvPr id="3" name="Group 3"/>
          <p:cNvGrpSpPr/>
          <p:nvPr/>
        </p:nvGrpSpPr>
        <p:grpSpPr>
          <a:xfrm>
            <a:off x="0" y="2621532"/>
            <a:ext cx="15599792" cy="7665468"/>
            <a:chOff x="0" y="0"/>
            <a:chExt cx="4244582" cy="2085714"/>
          </a:xfrm>
        </p:grpSpPr>
        <p:sp>
          <p:nvSpPr>
            <p:cNvPr id="4" name="Freeform 4"/>
            <p:cNvSpPr/>
            <p:nvPr/>
          </p:nvSpPr>
          <p:spPr>
            <a:xfrm>
              <a:off x="0" y="0"/>
              <a:ext cx="4244582" cy="2085714"/>
            </a:xfrm>
            <a:custGeom>
              <a:avLst/>
              <a:gdLst/>
              <a:ahLst/>
              <a:cxnLst/>
              <a:rect l="l" t="t" r="r" b="b"/>
              <a:pathLst>
                <a:path w="4244582" h="2085714">
                  <a:moveTo>
                    <a:pt x="0" y="0"/>
                  </a:moveTo>
                  <a:lnTo>
                    <a:pt x="4244582" y="0"/>
                  </a:lnTo>
                  <a:lnTo>
                    <a:pt x="4244582" y="2085714"/>
                  </a:lnTo>
                  <a:lnTo>
                    <a:pt x="0" y="2085714"/>
                  </a:lnTo>
                  <a:close/>
                </a:path>
              </a:pathLst>
            </a:custGeom>
            <a:solidFill>
              <a:srgbClr val="000342"/>
            </a:solidFill>
          </p:spPr>
        </p:sp>
      </p:grpSp>
      <p:pic>
        <p:nvPicPr>
          <p:cNvPr id="5" name="Picture 5"/>
          <p:cNvPicPr>
            <a:picLocks noChangeAspect="1"/>
          </p:cNvPicPr>
          <p:nvPr/>
        </p:nvPicPr>
        <p:blipFill>
          <a:blip r:embed="rId2" cstate="screen">
            <a:alphaModFix amt="35000"/>
            <a:extLst>
              <a:ext uri="{28A0092B-C50C-407E-A947-70E740481C1C}">
                <a14:useLocalDpi xmlns:a14="http://schemas.microsoft.com/office/drawing/2010/main"/>
              </a:ext>
            </a:extLst>
          </a:blip>
          <a:srcRect/>
          <a:stretch>
            <a:fillRect/>
          </a:stretch>
        </p:blipFill>
        <p:spPr>
          <a:xfrm>
            <a:off x="3982023" y="-158737"/>
            <a:ext cx="14473106" cy="9007769"/>
          </a:xfrm>
          <a:prstGeom prst="rect">
            <a:avLst/>
          </a:prstGeom>
        </p:spPr>
      </p:pic>
      <p:grpSp>
        <p:nvGrpSpPr>
          <p:cNvPr id="6" name="Group 6"/>
          <p:cNvGrpSpPr/>
          <p:nvPr/>
        </p:nvGrpSpPr>
        <p:grpSpPr>
          <a:xfrm>
            <a:off x="-14644" y="1477658"/>
            <a:ext cx="15613451" cy="8837097"/>
            <a:chOff x="0" y="0"/>
            <a:chExt cx="20817935" cy="11782796"/>
          </a:xfrm>
        </p:grpSpPr>
        <p:grpSp>
          <p:nvGrpSpPr>
            <p:cNvPr id="7" name="Group 7"/>
            <p:cNvGrpSpPr/>
            <p:nvPr/>
          </p:nvGrpSpPr>
          <p:grpSpPr>
            <a:xfrm>
              <a:off x="0" y="0"/>
              <a:ext cx="20817935" cy="11782796"/>
              <a:chOff x="0" y="0"/>
              <a:chExt cx="5370213" cy="3039501"/>
            </a:xfrm>
          </p:grpSpPr>
          <p:sp>
            <p:nvSpPr>
              <p:cNvPr id="8" name="Freeform 8"/>
              <p:cNvSpPr/>
              <p:nvPr/>
            </p:nvSpPr>
            <p:spPr>
              <a:xfrm>
                <a:off x="0" y="0"/>
                <a:ext cx="5370213" cy="3039501"/>
              </a:xfrm>
              <a:custGeom>
                <a:avLst/>
                <a:gdLst/>
                <a:ahLst/>
                <a:cxnLst/>
                <a:rect l="l" t="t" r="r" b="b"/>
                <a:pathLst>
                  <a:path w="5370213" h="3039501">
                    <a:moveTo>
                      <a:pt x="0" y="0"/>
                    </a:moveTo>
                    <a:lnTo>
                      <a:pt x="5370213" y="0"/>
                    </a:lnTo>
                    <a:lnTo>
                      <a:pt x="5370213" y="3039501"/>
                    </a:lnTo>
                    <a:lnTo>
                      <a:pt x="0" y="3039501"/>
                    </a:lnTo>
                    <a:close/>
                  </a:path>
                </a:pathLst>
              </a:custGeom>
              <a:solidFill>
                <a:srgbClr val="6C7AA7">
                  <a:alpha val="80784"/>
                </a:srgbClr>
              </a:solidFill>
            </p:spPr>
          </p:sp>
        </p:grpSp>
        <p:sp>
          <p:nvSpPr>
            <p:cNvPr id="9" name="TextBox 9"/>
            <p:cNvSpPr txBox="1"/>
            <p:nvPr/>
          </p:nvSpPr>
          <p:spPr>
            <a:xfrm>
              <a:off x="3527580" y="1856091"/>
              <a:ext cx="15628046" cy="6602942"/>
            </a:xfrm>
            <a:prstGeom prst="rect">
              <a:avLst/>
            </a:prstGeom>
          </p:spPr>
          <p:txBody>
            <a:bodyPr lIns="0" tIns="0" rIns="0" bIns="0" rtlCol="0" anchor="t">
              <a:spAutoFit/>
            </a:bodyPr>
            <a:lstStyle/>
            <a:p>
              <a:pPr>
                <a:lnSpc>
                  <a:spcPts val="12624"/>
                </a:lnSpc>
              </a:pPr>
              <a:r>
                <a:rPr lang="en-US" sz="12499" spc="-62">
                  <a:solidFill>
                    <a:srgbClr val="FFFFFF"/>
                  </a:solidFill>
                  <a:latin typeface="Vesper Libre Bold"/>
                </a:rPr>
                <a:t>Imagine Orem:</a:t>
              </a:r>
            </a:p>
            <a:p>
              <a:pPr>
                <a:lnSpc>
                  <a:spcPts val="12624"/>
                </a:lnSpc>
              </a:pPr>
              <a:r>
                <a:rPr lang="en-US" sz="12499" spc="-62">
                  <a:solidFill>
                    <a:srgbClr val="FFFFFF"/>
                  </a:solidFill>
                  <a:latin typeface="Vesper Libre Bold"/>
                </a:rPr>
                <a:t>Reinventing</a:t>
              </a:r>
            </a:p>
            <a:p>
              <a:pPr>
                <a:lnSpc>
                  <a:spcPts val="12624"/>
                </a:lnSpc>
              </a:pPr>
              <a:r>
                <a:rPr lang="en-US" sz="12499" spc="-62">
                  <a:solidFill>
                    <a:srgbClr val="FFFFFF"/>
                  </a:solidFill>
                  <a:latin typeface="Vesper Libre Bold"/>
                </a:rPr>
                <a:t>Brownfields  </a:t>
              </a:r>
            </a:p>
          </p:txBody>
        </p:sp>
        <p:sp>
          <p:nvSpPr>
            <p:cNvPr id="10" name="TextBox 10"/>
            <p:cNvSpPr txBox="1"/>
            <p:nvPr/>
          </p:nvSpPr>
          <p:spPr>
            <a:xfrm>
              <a:off x="3527580" y="9310784"/>
              <a:ext cx="15628046" cy="623120"/>
            </a:xfrm>
            <a:prstGeom prst="rect">
              <a:avLst/>
            </a:prstGeom>
          </p:spPr>
          <p:txBody>
            <a:bodyPr lIns="0" tIns="0" rIns="0" bIns="0" rtlCol="0" anchor="t">
              <a:spAutoFit/>
            </a:bodyPr>
            <a:lstStyle/>
            <a:p>
              <a:pPr>
                <a:lnSpc>
                  <a:spcPts val="3919"/>
                </a:lnSpc>
              </a:pPr>
              <a:r>
                <a:rPr lang="en-US" sz="2800">
                  <a:solidFill>
                    <a:srgbClr val="FFFFFF"/>
                  </a:solidFill>
                  <a:latin typeface="HK Grotesk Bold"/>
                </a:rPr>
                <a:t>PUBLIC WORKSHOP</a:t>
              </a:r>
            </a:p>
          </p:txBody>
        </p:sp>
      </p:grpSp>
      <p:grpSp>
        <p:nvGrpSpPr>
          <p:cNvPr id="13" name="Group 13"/>
          <p:cNvGrpSpPr/>
          <p:nvPr/>
        </p:nvGrpSpPr>
        <p:grpSpPr>
          <a:xfrm rot="5400000">
            <a:off x="2070794" y="2547405"/>
            <a:ext cx="1268746" cy="148253"/>
            <a:chOff x="0" y="0"/>
            <a:chExt cx="4890895" cy="571500"/>
          </a:xfrm>
        </p:grpSpPr>
        <p:sp>
          <p:nvSpPr>
            <p:cNvPr id="14" name="Freeform 14"/>
            <p:cNvSpPr/>
            <p:nvPr/>
          </p:nvSpPr>
          <p:spPr>
            <a:xfrm>
              <a:off x="0" y="255270"/>
              <a:ext cx="4890895" cy="69850"/>
            </a:xfrm>
            <a:custGeom>
              <a:avLst/>
              <a:gdLst/>
              <a:ahLst/>
              <a:cxnLst/>
              <a:rect l="l" t="t" r="r" b="b"/>
              <a:pathLst>
                <a:path w="4890895" h="69850">
                  <a:moveTo>
                    <a:pt x="4600065" y="0"/>
                  </a:moveTo>
                  <a:lnTo>
                    <a:pt x="0" y="0"/>
                  </a:lnTo>
                  <a:lnTo>
                    <a:pt x="0" y="69850"/>
                  </a:lnTo>
                  <a:lnTo>
                    <a:pt x="4890895" y="69850"/>
                  </a:lnTo>
                  <a:lnTo>
                    <a:pt x="4890895" y="0"/>
                  </a:lnTo>
                  <a:close/>
                </a:path>
              </a:pathLst>
            </a:custGeom>
            <a:solidFill>
              <a:srgbClr val="B8B2BC"/>
            </a:solidFill>
          </p:spPr>
        </p:sp>
      </p:grpSp>
      <p:sp>
        <p:nvSpPr>
          <p:cNvPr id="15" name="TextBox 15"/>
          <p:cNvSpPr txBox="1"/>
          <p:nvPr/>
        </p:nvSpPr>
        <p:spPr>
          <a:xfrm>
            <a:off x="2631041" y="8975552"/>
            <a:ext cx="5052638" cy="282748"/>
          </a:xfrm>
          <a:prstGeom prst="rect">
            <a:avLst/>
          </a:prstGeom>
        </p:spPr>
        <p:txBody>
          <a:bodyPr lIns="0" tIns="0" rIns="0" bIns="0" rtlCol="0" anchor="t">
            <a:spAutoFit/>
          </a:bodyPr>
          <a:lstStyle/>
          <a:p>
            <a:pPr>
              <a:lnSpc>
                <a:spcPts val="2240"/>
              </a:lnSpc>
            </a:pPr>
            <a:r>
              <a:rPr lang="en-US" sz="1600" spc="128">
                <a:solidFill>
                  <a:srgbClr val="FFFFFF"/>
                </a:solidFill>
                <a:latin typeface="HK Grotesk Bold"/>
              </a:rPr>
              <a:t>OCTOBER 29, 2020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8297107" cy="8927287"/>
          </a:xfrm>
          <a:prstGeom prst="rect">
            <a:avLst/>
          </a:prstGeom>
        </p:spPr>
      </p:pic>
      <p:grpSp>
        <p:nvGrpSpPr>
          <p:cNvPr id="3" name="Group 3"/>
          <p:cNvGrpSpPr/>
          <p:nvPr/>
        </p:nvGrpSpPr>
        <p:grpSpPr>
          <a:xfrm>
            <a:off x="3200531" y="-100082"/>
            <a:ext cx="11891209" cy="10701312"/>
            <a:chOff x="0" y="0"/>
            <a:chExt cx="2392831" cy="2153391"/>
          </a:xfrm>
        </p:grpSpPr>
        <p:sp>
          <p:nvSpPr>
            <p:cNvPr id="4" name="Freeform 4"/>
            <p:cNvSpPr/>
            <p:nvPr/>
          </p:nvSpPr>
          <p:spPr>
            <a:xfrm>
              <a:off x="0" y="0"/>
              <a:ext cx="2392831" cy="2153391"/>
            </a:xfrm>
            <a:custGeom>
              <a:avLst/>
              <a:gdLst/>
              <a:ahLst/>
              <a:cxnLst/>
              <a:rect l="l" t="t" r="r" b="b"/>
              <a:pathLst>
                <a:path w="2392831" h="2153391">
                  <a:moveTo>
                    <a:pt x="0" y="0"/>
                  </a:moveTo>
                  <a:lnTo>
                    <a:pt x="2392831" y="0"/>
                  </a:lnTo>
                  <a:lnTo>
                    <a:pt x="2392831" y="2153391"/>
                  </a:lnTo>
                  <a:lnTo>
                    <a:pt x="0" y="2153391"/>
                  </a:lnTo>
                  <a:close/>
                </a:path>
              </a:pathLst>
            </a:custGeom>
            <a:solidFill>
              <a:srgbClr val="000342"/>
            </a:solidFill>
          </p:spPr>
        </p:sp>
      </p:grpSp>
      <p:grpSp>
        <p:nvGrpSpPr>
          <p:cNvPr id="7" name="Group 7"/>
          <p:cNvGrpSpPr/>
          <p:nvPr/>
        </p:nvGrpSpPr>
        <p:grpSpPr>
          <a:xfrm>
            <a:off x="4738284" y="3608460"/>
            <a:ext cx="8806741" cy="2303163"/>
            <a:chOff x="0" y="0"/>
            <a:chExt cx="11742322" cy="3070884"/>
          </a:xfrm>
        </p:grpSpPr>
        <p:sp>
          <p:nvSpPr>
            <p:cNvPr id="8" name="TextBox 8"/>
            <p:cNvSpPr txBox="1"/>
            <p:nvPr/>
          </p:nvSpPr>
          <p:spPr>
            <a:xfrm>
              <a:off x="0" y="1700046"/>
              <a:ext cx="11742322" cy="1370838"/>
            </a:xfrm>
            <a:prstGeom prst="rect">
              <a:avLst/>
            </a:prstGeom>
          </p:spPr>
          <p:txBody>
            <a:bodyPr lIns="0" tIns="0" rIns="0" bIns="0" rtlCol="0" anchor="t">
              <a:spAutoFit/>
            </a:bodyPr>
            <a:lstStyle/>
            <a:p>
              <a:pPr algn="ctr">
                <a:lnSpc>
                  <a:spcPts val="7631"/>
                </a:lnSpc>
              </a:pPr>
              <a:r>
                <a:rPr lang="en-US" sz="7199" spc="71">
                  <a:solidFill>
                    <a:srgbClr val="FFFFFF"/>
                  </a:solidFill>
                  <a:latin typeface="Vesper Libre Bold"/>
                </a:rPr>
                <a:t>Grant Funds</a:t>
              </a:r>
            </a:p>
          </p:txBody>
        </p:sp>
        <p:sp>
          <p:nvSpPr>
            <p:cNvPr id="9" name="TextBox 9"/>
            <p:cNvSpPr txBox="1"/>
            <p:nvPr/>
          </p:nvSpPr>
          <p:spPr>
            <a:xfrm>
              <a:off x="0" y="-66675"/>
              <a:ext cx="11742322" cy="708395"/>
            </a:xfrm>
            <a:prstGeom prst="rect">
              <a:avLst/>
            </a:prstGeom>
          </p:spPr>
          <p:txBody>
            <a:bodyPr lIns="0" tIns="0" rIns="0" bIns="0" rtlCol="0" anchor="t">
              <a:spAutoFit/>
            </a:bodyPr>
            <a:lstStyle/>
            <a:p>
              <a:pPr algn="ctr">
                <a:lnSpc>
                  <a:spcPts val="4479"/>
                </a:lnSpc>
              </a:pPr>
              <a:r>
                <a:rPr lang="en-US" sz="3199">
                  <a:solidFill>
                    <a:srgbClr val="FFFFFF"/>
                  </a:solidFill>
                  <a:latin typeface="HK Grotesk Medium"/>
                </a:rPr>
                <a:t>Eligible Uses of </a:t>
              </a:r>
            </a:p>
          </p:txBody>
        </p:sp>
      </p:grpSp>
      <p:grpSp>
        <p:nvGrpSpPr>
          <p:cNvPr id="12" name="Group 12"/>
          <p:cNvGrpSpPr/>
          <p:nvPr/>
        </p:nvGrpSpPr>
        <p:grpSpPr>
          <a:xfrm rot="5400000">
            <a:off x="7745640" y="506083"/>
            <a:ext cx="2796721" cy="148253"/>
            <a:chOff x="0" y="0"/>
            <a:chExt cx="10781092" cy="571500"/>
          </a:xfrm>
        </p:grpSpPr>
        <p:sp>
          <p:nvSpPr>
            <p:cNvPr id="13" name="Freeform 13"/>
            <p:cNvSpPr/>
            <p:nvPr/>
          </p:nvSpPr>
          <p:spPr>
            <a:xfrm>
              <a:off x="0" y="255270"/>
              <a:ext cx="10781092" cy="69850"/>
            </a:xfrm>
            <a:custGeom>
              <a:avLst/>
              <a:gdLst/>
              <a:ahLst/>
              <a:cxnLst/>
              <a:rect l="l" t="t" r="r" b="b"/>
              <a:pathLst>
                <a:path w="10781092" h="69850">
                  <a:moveTo>
                    <a:pt x="10490263" y="0"/>
                  </a:moveTo>
                  <a:lnTo>
                    <a:pt x="0" y="0"/>
                  </a:lnTo>
                  <a:lnTo>
                    <a:pt x="0" y="69850"/>
                  </a:lnTo>
                  <a:lnTo>
                    <a:pt x="10781092" y="69850"/>
                  </a:lnTo>
                  <a:lnTo>
                    <a:pt x="10781092" y="0"/>
                  </a:lnTo>
                  <a:close/>
                </a:path>
              </a:pathLst>
            </a:custGeom>
            <a:solidFill>
              <a:srgbClr val="6C7AA7"/>
            </a:solidFill>
          </p:spPr>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6C7AA7"/>
            </a:solid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66211" y="1291351"/>
            <a:ext cx="14121366" cy="806839"/>
          </a:xfrm>
          <a:prstGeom prst="rect">
            <a:avLst/>
          </a:prstGeom>
        </p:spPr>
        <p:txBody>
          <a:bodyPr lIns="0" tIns="0" rIns="0" bIns="0" rtlCol="0" anchor="t">
            <a:spAutoFit/>
          </a:bodyPr>
          <a:lstStyle/>
          <a:p>
            <a:pPr>
              <a:lnSpc>
                <a:spcPts val="6681"/>
              </a:lnSpc>
            </a:pPr>
            <a:r>
              <a:rPr lang="en-US" sz="5100" spc="51">
                <a:solidFill>
                  <a:srgbClr val="000342"/>
                </a:solidFill>
                <a:latin typeface="Vesper Libre Bold"/>
              </a:rPr>
              <a:t>Eligible Activities</a:t>
            </a:r>
          </a:p>
        </p:txBody>
      </p:sp>
      <p:grpSp>
        <p:nvGrpSpPr>
          <p:cNvPr id="3" name="Group 3"/>
          <p:cNvGrpSpPr/>
          <p:nvPr/>
        </p:nvGrpSpPr>
        <p:grpSpPr>
          <a:xfrm rot="5400000">
            <a:off x="3477178" y="5310125"/>
            <a:ext cx="11333645" cy="148253"/>
            <a:chOff x="0" y="0"/>
            <a:chExt cx="43690120" cy="571500"/>
          </a:xfrm>
        </p:grpSpPr>
        <p:sp>
          <p:nvSpPr>
            <p:cNvPr id="4" name="Freeform 4"/>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grpSp>
        <p:nvGrpSpPr>
          <p:cNvPr id="5" name="Group 5"/>
          <p:cNvGrpSpPr/>
          <p:nvPr/>
        </p:nvGrpSpPr>
        <p:grpSpPr>
          <a:xfrm rot="5400000">
            <a:off x="8574805" y="10499498"/>
            <a:ext cx="1138391" cy="148253"/>
            <a:chOff x="0" y="0"/>
            <a:chExt cx="4388387" cy="571500"/>
          </a:xfrm>
        </p:grpSpPr>
        <p:sp>
          <p:nvSpPr>
            <p:cNvPr id="6" name="Freeform 6"/>
            <p:cNvSpPr/>
            <p:nvPr/>
          </p:nvSpPr>
          <p:spPr>
            <a:xfrm>
              <a:off x="0" y="255270"/>
              <a:ext cx="4388387" cy="69850"/>
            </a:xfrm>
            <a:custGeom>
              <a:avLst/>
              <a:gdLst/>
              <a:ahLst/>
              <a:cxnLst/>
              <a:rect l="l" t="t" r="r" b="b"/>
              <a:pathLst>
                <a:path w="4388387" h="69850">
                  <a:moveTo>
                    <a:pt x="4097557" y="0"/>
                  </a:moveTo>
                  <a:lnTo>
                    <a:pt x="0" y="0"/>
                  </a:lnTo>
                  <a:lnTo>
                    <a:pt x="0" y="69850"/>
                  </a:lnTo>
                  <a:lnTo>
                    <a:pt x="4388387" y="69850"/>
                  </a:lnTo>
                  <a:lnTo>
                    <a:pt x="4388387" y="0"/>
                  </a:lnTo>
                  <a:close/>
                </a:path>
              </a:pathLst>
            </a:custGeom>
            <a:solidFill>
              <a:srgbClr val="6C7AA7"/>
            </a:solidFill>
          </p:spPr>
        </p:sp>
      </p:grpSp>
      <p:grpSp>
        <p:nvGrpSpPr>
          <p:cNvPr id="7" name="Group 7"/>
          <p:cNvGrpSpPr/>
          <p:nvPr/>
        </p:nvGrpSpPr>
        <p:grpSpPr>
          <a:xfrm rot="5400000">
            <a:off x="8620678" y="-164742"/>
            <a:ext cx="1046645" cy="148253"/>
            <a:chOff x="0" y="0"/>
            <a:chExt cx="4034716" cy="571500"/>
          </a:xfrm>
        </p:grpSpPr>
        <p:sp>
          <p:nvSpPr>
            <p:cNvPr id="8" name="Freeform 8"/>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6C7AA7"/>
            </a:solidFill>
          </p:spPr>
        </p:sp>
      </p:grpSp>
      <p:grpSp>
        <p:nvGrpSpPr>
          <p:cNvPr id="9" name="Group 9"/>
          <p:cNvGrpSpPr/>
          <p:nvPr/>
        </p:nvGrpSpPr>
        <p:grpSpPr>
          <a:xfrm rot="5400000">
            <a:off x="-3174054" y="6142700"/>
            <a:ext cx="8921390" cy="148253"/>
            <a:chOff x="0" y="0"/>
            <a:chExt cx="34391108" cy="571500"/>
          </a:xfrm>
        </p:grpSpPr>
        <p:sp>
          <p:nvSpPr>
            <p:cNvPr id="10" name="Freeform 10"/>
            <p:cNvSpPr/>
            <p:nvPr/>
          </p:nvSpPr>
          <p:spPr>
            <a:xfrm>
              <a:off x="0" y="255270"/>
              <a:ext cx="34391107" cy="69850"/>
            </a:xfrm>
            <a:custGeom>
              <a:avLst/>
              <a:gdLst/>
              <a:ahLst/>
              <a:cxnLst/>
              <a:rect l="l" t="t" r="r" b="b"/>
              <a:pathLst>
                <a:path w="34391107" h="69850">
                  <a:moveTo>
                    <a:pt x="34100278" y="0"/>
                  </a:moveTo>
                  <a:lnTo>
                    <a:pt x="0" y="0"/>
                  </a:lnTo>
                  <a:lnTo>
                    <a:pt x="0" y="69850"/>
                  </a:lnTo>
                  <a:lnTo>
                    <a:pt x="34391107" y="69850"/>
                  </a:lnTo>
                  <a:lnTo>
                    <a:pt x="34391107" y="0"/>
                  </a:lnTo>
                  <a:close/>
                </a:path>
              </a:pathLst>
            </a:custGeom>
            <a:solidFill>
              <a:srgbClr val="F4F4F4"/>
            </a:solidFill>
          </p:spPr>
        </p:sp>
      </p:grpSp>
      <p:grpSp>
        <p:nvGrpSpPr>
          <p:cNvPr id="11" name="Group 11"/>
          <p:cNvGrpSpPr/>
          <p:nvPr/>
        </p:nvGrpSpPr>
        <p:grpSpPr>
          <a:xfrm rot="5400000">
            <a:off x="964295" y="1637759"/>
            <a:ext cx="644692" cy="148253"/>
            <a:chOff x="0" y="0"/>
            <a:chExt cx="2485226" cy="571500"/>
          </a:xfrm>
        </p:grpSpPr>
        <p:sp>
          <p:nvSpPr>
            <p:cNvPr id="12" name="Freeform 12"/>
            <p:cNvSpPr/>
            <p:nvPr/>
          </p:nvSpPr>
          <p:spPr>
            <a:xfrm>
              <a:off x="0" y="255270"/>
              <a:ext cx="2485226" cy="69850"/>
            </a:xfrm>
            <a:custGeom>
              <a:avLst/>
              <a:gdLst/>
              <a:ahLst/>
              <a:cxnLst/>
              <a:rect l="l" t="t" r="r" b="b"/>
              <a:pathLst>
                <a:path w="2485226" h="69850">
                  <a:moveTo>
                    <a:pt x="2194396" y="0"/>
                  </a:moveTo>
                  <a:lnTo>
                    <a:pt x="0" y="0"/>
                  </a:lnTo>
                  <a:lnTo>
                    <a:pt x="0" y="69850"/>
                  </a:lnTo>
                  <a:lnTo>
                    <a:pt x="2485226" y="69850"/>
                  </a:lnTo>
                  <a:lnTo>
                    <a:pt x="2485226" y="0"/>
                  </a:lnTo>
                  <a:close/>
                </a:path>
              </a:pathLst>
            </a:custGeom>
            <a:solidFill>
              <a:srgbClr val="6C7AA7"/>
            </a:solidFill>
          </p:spPr>
        </p:sp>
      </p:grpSp>
      <p:grpSp>
        <p:nvGrpSpPr>
          <p:cNvPr id="13" name="Group 13"/>
          <p:cNvGrpSpPr/>
          <p:nvPr/>
        </p:nvGrpSpPr>
        <p:grpSpPr>
          <a:xfrm rot="5400000">
            <a:off x="11332887" y="5310125"/>
            <a:ext cx="11333645" cy="148253"/>
            <a:chOff x="0" y="0"/>
            <a:chExt cx="43690120" cy="571500"/>
          </a:xfrm>
        </p:grpSpPr>
        <p:sp>
          <p:nvSpPr>
            <p:cNvPr id="14" name="Freeform 14"/>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grpSp>
        <p:nvGrpSpPr>
          <p:cNvPr id="15" name="Group 15"/>
          <p:cNvGrpSpPr/>
          <p:nvPr/>
        </p:nvGrpSpPr>
        <p:grpSpPr>
          <a:xfrm rot="5400000">
            <a:off x="16306780" y="9519945"/>
            <a:ext cx="1385858" cy="148253"/>
            <a:chOff x="0" y="0"/>
            <a:chExt cx="5342349" cy="571500"/>
          </a:xfrm>
        </p:grpSpPr>
        <p:sp>
          <p:nvSpPr>
            <p:cNvPr id="16" name="Freeform 16"/>
            <p:cNvSpPr/>
            <p:nvPr/>
          </p:nvSpPr>
          <p:spPr>
            <a:xfrm>
              <a:off x="0" y="255270"/>
              <a:ext cx="5342349" cy="69850"/>
            </a:xfrm>
            <a:custGeom>
              <a:avLst/>
              <a:gdLst/>
              <a:ahLst/>
              <a:cxnLst/>
              <a:rect l="l" t="t" r="r" b="b"/>
              <a:pathLst>
                <a:path w="5342349" h="69850">
                  <a:moveTo>
                    <a:pt x="5051519" y="0"/>
                  </a:moveTo>
                  <a:lnTo>
                    <a:pt x="0" y="0"/>
                  </a:lnTo>
                  <a:lnTo>
                    <a:pt x="0" y="69850"/>
                  </a:lnTo>
                  <a:lnTo>
                    <a:pt x="5342349" y="69850"/>
                  </a:lnTo>
                  <a:lnTo>
                    <a:pt x="5342349" y="0"/>
                  </a:lnTo>
                  <a:close/>
                </a:path>
              </a:pathLst>
            </a:custGeom>
            <a:solidFill>
              <a:srgbClr val="6C7AA7"/>
            </a:solidFill>
          </p:spPr>
        </p:sp>
      </p:grpSp>
      <p:pic>
        <p:nvPicPr>
          <p:cNvPr id="17" name="Picture 17"/>
          <p:cNvPicPr>
            <a:picLocks noChangeAspect="1"/>
          </p:cNvPicPr>
          <p:nvPr/>
        </p:nvPicPr>
        <p:blipFill>
          <a:blip r:embed="rId2"/>
          <a:srcRect/>
          <a:stretch>
            <a:fillRect/>
          </a:stretch>
        </p:blipFill>
        <p:spPr>
          <a:xfrm>
            <a:off x="9144000" y="5939755"/>
            <a:ext cx="2445266" cy="2445266"/>
          </a:xfrm>
          <a:prstGeom prst="rect">
            <a:avLst/>
          </a:prstGeom>
        </p:spPr>
      </p:pic>
      <p:pic>
        <p:nvPicPr>
          <p:cNvPr id="18" name="Picture 18"/>
          <p:cNvPicPr>
            <a:picLocks noChangeAspect="1"/>
          </p:cNvPicPr>
          <p:nvPr/>
        </p:nvPicPr>
        <p:blipFill>
          <a:blip r:embed="rId3"/>
          <a:srcRect/>
          <a:stretch>
            <a:fillRect/>
          </a:stretch>
        </p:blipFill>
        <p:spPr>
          <a:xfrm>
            <a:off x="1866211" y="2960712"/>
            <a:ext cx="1857340" cy="1725004"/>
          </a:xfrm>
          <a:prstGeom prst="rect">
            <a:avLst/>
          </a:prstGeom>
        </p:spPr>
      </p:pic>
      <p:pic>
        <p:nvPicPr>
          <p:cNvPr id="19" name="Picture 19"/>
          <p:cNvPicPr>
            <a:picLocks noChangeAspect="1"/>
          </p:cNvPicPr>
          <p:nvPr/>
        </p:nvPicPr>
        <p:blipFill>
          <a:blip r:embed="rId4"/>
          <a:srcRect/>
          <a:stretch>
            <a:fillRect/>
          </a:stretch>
        </p:blipFill>
        <p:spPr>
          <a:xfrm>
            <a:off x="9218126" y="2960712"/>
            <a:ext cx="2371140" cy="1725004"/>
          </a:xfrm>
          <a:prstGeom prst="rect">
            <a:avLst/>
          </a:prstGeom>
        </p:spPr>
      </p:pic>
      <p:pic>
        <p:nvPicPr>
          <p:cNvPr id="20" name="Picture 20"/>
          <p:cNvPicPr>
            <a:picLocks noChangeAspect="1"/>
          </p:cNvPicPr>
          <p:nvPr/>
        </p:nvPicPr>
        <p:blipFill>
          <a:blip r:embed="rId5"/>
          <a:srcRect/>
          <a:stretch>
            <a:fillRect/>
          </a:stretch>
        </p:blipFill>
        <p:spPr>
          <a:xfrm>
            <a:off x="1866211" y="6110998"/>
            <a:ext cx="1871509" cy="1871509"/>
          </a:xfrm>
          <a:prstGeom prst="rect">
            <a:avLst/>
          </a:prstGeom>
        </p:spPr>
      </p:pic>
      <p:grpSp>
        <p:nvGrpSpPr>
          <p:cNvPr id="21" name="Group 21"/>
          <p:cNvGrpSpPr/>
          <p:nvPr/>
        </p:nvGrpSpPr>
        <p:grpSpPr>
          <a:xfrm>
            <a:off x="4227939" y="2824633"/>
            <a:ext cx="4411836" cy="1725004"/>
            <a:chOff x="0" y="0"/>
            <a:chExt cx="5882448" cy="2300006"/>
          </a:xfrm>
        </p:grpSpPr>
        <p:sp>
          <p:nvSpPr>
            <p:cNvPr id="22" name="TextBox 22"/>
            <p:cNvSpPr txBox="1"/>
            <p:nvPr/>
          </p:nvSpPr>
          <p:spPr>
            <a:xfrm>
              <a:off x="0" y="-66675"/>
              <a:ext cx="5882448"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Brownfield Inventory</a:t>
              </a:r>
            </a:p>
          </p:txBody>
        </p:sp>
        <p:sp>
          <p:nvSpPr>
            <p:cNvPr id="23" name="TextBox 23"/>
            <p:cNvSpPr txBox="1"/>
            <p:nvPr/>
          </p:nvSpPr>
          <p:spPr>
            <a:xfrm>
              <a:off x="0" y="823313"/>
              <a:ext cx="5882448" cy="1476693"/>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A comprehensive inventory of all sites on Geneva Road and State Street that meet the definition of a brownfield </a:t>
              </a:r>
            </a:p>
          </p:txBody>
        </p:sp>
      </p:grpSp>
      <p:grpSp>
        <p:nvGrpSpPr>
          <p:cNvPr id="24" name="Group 24"/>
          <p:cNvGrpSpPr/>
          <p:nvPr/>
        </p:nvGrpSpPr>
        <p:grpSpPr>
          <a:xfrm>
            <a:off x="4227939" y="6317141"/>
            <a:ext cx="4411836" cy="1665366"/>
            <a:chOff x="0" y="0"/>
            <a:chExt cx="5882448" cy="2220488"/>
          </a:xfrm>
        </p:grpSpPr>
        <p:sp>
          <p:nvSpPr>
            <p:cNvPr id="25" name="TextBox 25"/>
            <p:cNvSpPr txBox="1"/>
            <p:nvPr/>
          </p:nvSpPr>
          <p:spPr>
            <a:xfrm>
              <a:off x="0" y="743796"/>
              <a:ext cx="5882448" cy="1476693"/>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Meeting with community partners and stakeholders to share and receive information</a:t>
              </a:r>
            </a:p>
          </p:txBody>
        </p:sp>
        <p:sp>
          <p:nvSpPr>
            <p:cNvPr id="26" name="TextBox 26"/>
            <p:cNvSpPr txBox="1"/>
            <p:nvPr/>
          </p:nvSpPr>
          <p:spPr>
            <a:xfrm>
              <a:off x="0" y="-66675"/>
              <a:ext cx="5882448"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Community Outreach</a:t>
              </a:r>
            </a:p>
          </p:txBody>
        </p:sp>
      </p:grpSp>
      <p:grpSp>
        <p:nvGrpSpPr>
          <p:cNvPr id="27" name="Group 27"/>
          <p:cNvGrpSpPr/>
          <p:nvPr/>
        </p:nvGrpSpPr>
        <p:grpSpPr>
          <a:xfrm>
            <a:off x="11958718" y="2824633"/>
            <a:ext cx="3861932" cy="1997162"/>
            <a:chOff x="0" y="0"/>
            <a:chExt cx="5149242" cy="2662882"/>
          </a:xfrm>
        </p:grpSpPr>
        <p:sp>
          <p:nvSpPr>
            <p:cNvPr id="28" name="TextBox 28"/>
            <p:cNvSpPr txBox="1"/>
            <p:nvPr/>
          </p:nvSpPr>
          <p:spPr>
            <a:xfrm>
              <a:off x="0" y="686127"/>
              <a:ext cx="5149242" cy="1976755"/>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Analysis of site history and current conditions to understand the nature and extent of contamination, if present </a:t>
              </a:r>
            </a:p>
          </p:txBody>
        </p:sp>
        <p:sp>
          <p:nvSpPr>
            <p:cNvPr id="29" name="TextBox 29"/>
            <p:cNvSpPr txBox="1"/>
            <p:nvPr/>
          </p:nvSpPr>
          <p:spPr>
            <a:xfrm>
              <a:off x="0" y="-66675"/>
              <a:ext cx="5149242"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Site Assessment</a:t>
              </a:r>
            </a:p>
          </p:txBody>
        </p:sp>
      </p:grpSp>
      <p:grpSp>
        <p:nvGrpSpPr>
          <p:cNvPr id="30" name="Group 30"/>
          <p:cNvGrpSpPr/>
          <p:nvPr/>
        </p:nvGrpSpPr>
        <p:grpSpPr>
          <a:xfrm>
            <a:off x="11958718" y="6317141"/>
            <a:ext cx="3861932" cy="2632245"/>
            <a:chOff x="0" y="0"/>
            <a:chExt cx="5149242" cy="3509661"/>
          </a:xfrm>
        </p:grpSpPr>
        <p:sp>
          <p:nvSpPr>
            <p:cNvPr id="31" name="TextBox 31"/>
            <p:cNvSpPr txBox="1"/>
            <p:nvPr/>
          </p:nvSpPr>
          <p:spPr>
            <a:xfrm>
              <a:off x="0" y="1532906"/>
              <a:ext cx="5149242" cy="1976755"/>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Working with property owners and the public to plan for remediation of contamination and redevelopment of site </a:t>
              </a:r>
            </a:p>
          </p:txBody>
        </p:sp>
        <p:sp>
          <p:nvSpPr>
            <p:cNvPr id="32" name="TextBox 32"/>
            <p:cNvSpPr txBox="1"/>
            <p:nvPr/>
          </p:nvSpPr>
          <p:spPr>
            <a:xfrm>
              <a:off x="0" y="-66675"/>
              <a:ext cx="5149242" cy="1458489"/>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Planning for Cleanup and Redevelopment</a:t>
              </a:r>
            </a:p>
          </p:txBody>
        </p:sp>
      </p:grpSp>
      <p:sp>
        <p:nvSpPr>
          <p:cNvPr id="33" name="TextBox 33"/>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6C7AA7"/>
                </a:solidFill>
                <a:latin typeface="HK Grotesk Bold"/>
              </a:rPr>
              <a:t>IMAGINE OREM: REINVENTING BROWNFLEIDS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3655" y="-347369"/>
            <a:ext cx="8203635" cy="9605669"/>
            <a:chOff x="0" y="0"/>
            <a:chExt cx="1590766" cy="1862634"/>
          </a:xfrm>
        </p:grpSpPr>
        <p:sp>
          <p:nvSpPr>
            <p:cNvPr id="3" name="Freeform 3"/>
            <p:cNvSpPr/>
            <p:nvPr/>
          </p:nvSpPr>
          <p:spPr>
            <a:xfrm>
              <a:off x="0" y="0"/>
              <a:ext cx="1590766" cy="1862634"/>
            </a:xfrm>
            <a:custGeom>
              <a:avLst/>
              <a:gdLst/>
              <a:ahLst/>
              <a:cxnLst/>
              <a:rect l="l" t="t" r="r" b="b"/>
              <a:pathLst>
                <a:path w="1590766" h="1862634">
                  <a:moveTo>
                    <a:pt x="0" y="0"/>
                  </a:moveTo>
                  <a:lnTo>
                    <a:pt x="1590766" y="0"/>
                  </a:lnTo>
                  <a:lnTo>
                    <a:pt x="1590766" y="1862634"/>
                  </a:lnTo>
                  <a:lnTo>
                    <a:pt x="0" y="1862634"/>
                  </a:lnTo>
                  <a:close/>
                </a:path>
              </a:pathLst>
            </a:custGeom>
            <a:solidFill>
              <a:srgbClr val="000342"/>
            </a:solidFill>
          </p:spPr>
        </p:sp>
      </p:grpSp>
      <p:sp>
        <p:nvSpPr>
          <p:cNvPr id="4" name="TextBox 4"/>
          <p:cNvSpPr txBox="1"/>
          <p:nvPr/>
        </p:nvSpPr>
        <p:spPr>
          <a:xfrm>
            <a:off x="563333" y="2306703"/>
            <a:ext cx="6509658" cy="1007316"/>
          </a:xfrm>
          <a:prstGeom prst="rect">
            <a:avLst/>
          </a:prstGeom>
        </p:spPr>
        <p:txBody>
          <a:bodyPr lIns="0" tIns="0" rIns="0" bIns="0" rtlCol="0" anchor="t">
            <a:spAutoFit/>
          </a:bodyPr>
          <a:lstStyle/>
          <a:p>
            <a:pPr algn="r">
              <a:lnSpc>
                <a:spcPts val="8063"/>
              </a:lnSpc>
            </a:pPr>
            <a:r>
              <a:rPr lang="en-US" sz="6399" spc="57">
                <a:solidFill>
                  <a:srgbClr val="FFFFFF"/>
                </a:solidFill>
                <a:latin typeface="Vesper Libre Bold"/>
              </a:rPr>
              <a:t>Site Assessment</a:t>
            </a:r>
          </a:p>
        </p:txBody>
      </p:sp>
      <p:grpSp>
        <p:nvGrpSpPr>
          <p:cNvPr id="5" name="Group 5"/>
          <p:cNvGrpSpPr/>
          <p:nvPr/>
        </p:nvGrpSpPr>
        <p:grpSpPr>
          <a:xfrm rot="5400000">
            <a:off x="8620678" y="-273599"/>
            <a:ext cx="1046645" cy="148253"/>
            <a:chOff x="0" y="0"/>
            <a:chExt cx="4034716" cy="571500"/>
          </a:xfrm>
        </p:grpSpPr>
        <p:sp>
          <p:nvSpPr>
            <p:cNvPr id="6" name="Freeform 6"/>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6C7AA7"/>
            </a:solidFill>
          </p:spPr>
        </p:sp>
      </p:grpSp>
      <p:grpSp>
        <p:nvGrpSpPr>
          <p:cNvPr id="7" name="Group 7"/>
          <p:cNvGrpSpPr/>
          <p:nvPr/>
        </p:nvGrpSpPr>
        <p:grpSpPr>
          <a:xfrm rot="5400000">
            <a:off x="8574805" y="10499498"/>
            <a:ext cx="1138391" cy="148253"/>
            <a:chOff x="0" y="0"/>
            <a:chExt cx="4388387" cy="571500"/>
          </a:xfrm>
        </p:grpSpPr>
        <p:sp>
          <p:nvSpPr>
            <p:cNvPr id="8" name="Freeform 8"/>
            <p:cNvSpPr/>
            <p:nvPr/>
          </p:nvSpPr>
          <p:spPr>
            <a:xfrm>
              <a:off x="0" y="255270"/>
              <a:ext cx="4388387" cy="69850"/>
            </a:xfrm>
            <a:custGeom>
              <a:avLst/>
              <a:gdLst/>
              <a:ahLst/>
              <a:cxnLst/>
              <a:rect l="l" t="t" r="r" b="b"/>
              <a:pathLst>
                <a:path w="4388387" h="69850">
                  <a:moveTo>
                    <a:pt x="4097557" y="0"/>
                  </a:moveTo>
                  <a:lnTo>
                    <a:pt x="0" y="0"/>
                  </a:lnTo>
                  <a:lnTo>
                    <a:pt x="0" y="69850"/>
                  </a:lnTo>
                  <a:lnTo>
                    <a:pt x="4388387" y="69850"/>
                  </a:lnTo>
                  <a:lnTo>
                    <a:pt x="4388387" y="0"/>
                  </a:lnTo>
                  <a:close/>
                </a:path>
              </a:pathLst>
            </a:custGeom>
            <a:solidFill>
              <a:srgbClr val="6C7AA7"/>
            </a:solidFill>
          </p:spPr>
        </p:sp>
      </p:grpSp>
      <p:grpSp>
        <p:nvGrpSpPr>
          <p:cNvPr id="9" name="Group 9"/>
          <p:cNvGrpSpPr/>
          <p:nvPr/>
        </p:nvGrpSpPr>
        <p:grpSpPr>
          <a:xfrm>
            <a:off x="9218126" y="572844"/>
            <a:ext cx="6924166" cy="2475098"/>
            <a:chOff x="0" y="0"/>
            <a:chExt cx="9232221" cy="3300131"/>
          </a:xfrm>
        </p:grpSpPr>
        <p:sp>
          <p:nvSpPr>
            <p:cNvPr id="10" name="TextBox 10"/>
            <p:cNvSpPr txBox="1"/>
            <p:nvPr/>
          </p:nvSpPr>
          <p:spPr>
            <a:xfrm>
              <a:off x="0" y="823313"/>
              <a:ext cx="9232221" cy="2476817"/>
            </a:xfrm>
            <a:prstGeom prst="rect">
              <a:avLst/>
            </a:prstGeom>
          </p:spPr>
          <p:txBody>
            <a:bodyPr lIns="0" tIns="0" rIns="0" bIns="0" rtlCol="0" anchor="t">
              <a:spAutoFit/>
            </a:bodyPr>
            <a:lstStyle/>
            <a:p>
              <a:pPr marL="453390" lvl="1" indent="-226695">
                <a:lnSpc>
                  <a:spcPts val="2939"/>
                </a:lnSpc>
                <a:buFont typeface="Arial"/>
                <a:buChar char="•"/>
              </a:pPr>
              <a:r>
                <a:rPr lang="en-US" sz="2099">
                  <a:solidFill>
                    <a:srgbClr val="000000"/>
                  </a:solidFill>
                  <a:latin typeface="HK Grotesk Light Bold"/>
                </a:rPr>
                <a:t>Purpose: </a:t>
              </a:r>
              <a:r>
                <a:rPr lang="en-US" sz="2099">
                  <a:solidFill>
                    <a:srgbClr val="000000"/>
                  </a:solidFill>
                  <a:latin typeface="HK Grotesk Light"/>
                </a:rPr>
                <a:t>To determine if there may be potentially contaminated areas that require further investigation. </a:t>
              </a:r>
            </a:p>
            <a:p>
              <a:pPr marL="453390" lvl="1" indent="-226695">
                <a:lnSpc>
                  <a:spcPts val="2939"/>
                </a:lnSpc>
                <a:buFont typeface="Arial"/>
                <a:buChar char="•"/>
              </a:pPr>
              <a:r>
                <a:rPr lang="en-US" sz="2099">
                  <a:solidFill>
                    <a:srgbClr val="000000"/>
                  </a:solidFill>
                  <a:latin typeface="HK Grotesk Light Bold"/>
                </a:rPr>
                <a:t>Action:</a:t>
              </a:r>
              <a:r>
                <a:rPr lang="en-US" sz="2099">
                  <a:solidFill>
                    <a:srgbClr val="000000"/>
                  </a:solidFill>
                  <a:latin typeface="HK Grotesk Light"/>
                </a:rPr>
                <a:t> Perform a site reconnaissance visit, conduct interviews and complete a desk-top study to determine prior and current site usage.</a:t>
              </a:r>
            </a:p>
          </p:txBody>
        </p:sp>
        <p:sp>
          <p:nvSpPr>
            <p:cNvPr id="11" name="TextBox 11"/>
            <p:cNvSpPr txBox="1"/>
            <p:nvPr/>
          </p:nvSpPr>
          <p:spPr>
            <a:xfrm>
              <a:off x="0" y="-66675"/>
              <a:ext cx="9232221"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Phase I</a:t>
              </a:r>
            </a:p>
          </p:txBody>
        </p:sp>
      </p:grpSp>
      <p:grpSp>
        <p:nvGrpSpPr>
          <p:cNvPr id="12" name="Group 12"/>
          <p:cNvGrpSpPr/>
          <p:nvPr/>
        </p:nvGrpSpPr>
        <p:grpSpPr>
          <a:xfrm>
            <a:off x="9218126" y="3314019"/>
            <a:ext cx="6924166" cy="2415460"/>
            <a:chOff x="0" y="0"/>
            <a:chExt cx="9232221" cy="3220613"/>
          </a:xfrm>
        </p:grpSpPr>
        <p:sp>
          <p:nvSpPr>
            <p:cNvPr id="13" name="TextBox 13"/>
            <p:cNvSpPr txBox="1"/>
            <p:nvPr/>
          </p:nvSpPr>
          <p:spPr>
            <a:xfrm>
              <a:off x="0" y="743796"/>
              <a:ext cx="9232221" cy="2476817"/>
            </a:xfrm>
            <a:prstGeom prst="rect">
              <a:avLst/>
            </a:prstGeom>
          </p:spPr>
          <p:txBody>
            <a:bodyPr lIns="0" tIns="0" rIns="0" bIns="0" rtlCol="0" anchor="t">
              <a:spAutoFit/>
            </a:bodyPr>
            <a:lstStyle/>
            <a:p>
              <a:pPr marL="453390" lvl="1" indent="-226695">
                <a:lnSpc>
                  <a:spcPts val="2939"/>
                </a:lnSpc>
                <a:buFont typeface="Arial"/>
                <a:buChar char="•"/>
              </a:pPr>
              <a:r>
                <a:rPr lang="en-US" sz="2099">
                  <a:solidFill>
                    <a:srgbClr val="000000"/>
                  </a:solidFill>
                  <a:latin typeface="HK Grotesk Light Bold"/>
                </a:rPr>
                <a:t>Purpose:</a:t>
              </a:r>
              <a:r>
                <a:rPr lang="en-US" sz="2099">
                  <a:solidFill>
                    <a:srgbClr val="000000"/>
                  </a:solidFill>
                  <a:latin typeface="HK Grotesk Light"/>
                </a:rPr>
                <a:t> Confirm the presence or absence of contamination (what and where). </a:t>
              </a:r>
            </a:p>
            <a:p>
              <a:pPr marL="453390" lvl="1" indent="-226695">
                <a:lnSpc>
                  <a:spcPts val="2939"/>
                </a:lnSpc>
                <a:buFont typeface="Arial"/>
                <a:buChar char="•"/>
              </a:pPr>
              <a:r>
                <a:rPr lang="en-US" sz="2099">
                  <a:solidFill>
                    <a:srgbClr val="000000"/>
                  </a:solidFill>
                  <a:latin typeface="HK Grotesk Light Bold"/>
                </a:rPr>
                <a:t>Action: </a:t>
              </a:r>
              <a:r>
                <a:rPr lang="en-US" sz="2099">
                  <a:solidFill>
                    <a:srgbClr val="000000"/>
                  </a:solidFill>
                  <a:latin typeface="HK Grotesk Light"/>
                </a:rPr>
                <a:t>Sample the soil, groundwater, or other features such as tanks, drums or building materials to determine if contaminants are present.</a:t>
              </a:r>
            </a:p>
          </p:txBody>
        </p:sp>
        <p:sp>
          <p:nvSpPr>
            <p:cNvPr id="14" name="TextBox 14"/>
            <p:cNvSpPr txBox="1"/>
            <p:nvPr/>
          </p:nvSpPr>
          <p:spPr>
            <a:xfrm>
              <a:off x="0" y="-66675"/>
              <a:ext cx="9232221"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Phase II</a:t>
              </a:r>
            </a:p>
          </p:txBody>
        </p:sp>
      </p:grpSp>
      <p:grpSp>
        <p:nvGrpSpPr>
          <p:cNvPr id="15" name="Group 15"/>
          <p:cNvGrpSpPr/>
          <p:nvPr/>
        </p:nvGrpSpPr>
        <p:grpSpPr>
          <a:xfrm>
            <a:off x="9218126" y="6063484"/>
            <a:ext cx="6924166" cy="3194816"/>
            <a:chOff x="0" y="0"/>
            <a:chExt cx="9232221" cy="4259754"/>
          </a:xfrm>
        </p:grpSpPr>
        <p:sp>
          <p:nvSpPr>
            <p:cNvPr id="16" name="TextBox 16"/>
            <p:cNvSpPr txBox="1"/>
            <p:nvPr/>
          </p:nvSpPr>
          <p:spPr>
            <a:xfrm>
              <a:off x="0" y="782812"/>
              <a:ext cx="9232221" cy="3476942"/>
            </a:xfrm>
            <a:prstGeom prst="rect">
              <a:avLst/>
            </a:prstGeom>
          </p:spPr>
          <p:txBody>
            <a:bodyPr lIns="0" tIns="0" rIns="0" bIns="0" rtlCol="0" anchor="t">
              <a:spAutoFit/>
            </a:bodyPr>
            <a:lstStyle/>
            <a:p>
              <a:pPr marL="453390" lvl="1" indent="-226695">
                <a:lnSpc>
                  <a:spcPts val="2939"/>
                </a:lnSpc>
                <a:buFont typeface="Arial"/>
                <a:buChar char="•"/>
              </a:pPr>
              <a:r>
                <a:rPr lang="en-US" sz="2099">
                  <a:solidFill>
                    <a:srgbClr val="000000"/>
                  </a:solidFill>
                  <a:latin typeface="HK Grotesk Light Bold"/>
                </a:rPr>
                <a:t>Purpose:</a:t>
              </a:r>
              <a:r>
                <a:rPr lang="en-US" sz="2099">
                  <a:solidFill>
                    <a:srgbClr val="000000"/>
                  </a:solidFill>
                  <a:latin typeface="HK Grotesk Light"/>
                </a:rPr>
                <a:t> Delineate the contamination – how deep and wide it is, whether there is limited contamination or if it is extensive. </a:t>
              </a:r>
            </a:p>
            <a:p>
              <a:pPr marL="453390" lvl="1" indent="-226695">
                <a:lnSpc>
                  <a:spcPts val="2939"/>
                </a:lnSpc>
                <a:buFont typeface="Arial"/>
                <a:buChar char="•"/>
              </a:pPr>
              <a:r>
                <a:rPr lang="en-US" sz="2099">
                  <a:solidFill>
                    <a:srgbClr val="000000"/>
                  </a:solidFill>
                  <a:latin typeface="HK Grotesk Light Bold"/>
                </a:rPr>
                <a:t>Action:</a:t>
              </a:r>
              <a:r>
                <a:rPr lang="en-US" sz="2099">
                  <a:solidFill>
                    <a:srgbClr val="000000"/>
                  </a:solidFill>
                  <a:latin typeface="HK Grotesk Light"/>
                </a:rPr>
                <a:t> Conduct soil and groundwater analysis to determine the risk associated with the contaminants. The results may be used to develop a remedial action workplan.</a:t>
              </a:r>
            </a:p>
          </p:txBody>
        </p:sp>
        <p:sp>
          <p:nvSpPr>
            <p:cNvPr id="17" name="TextBox 17"/>
            <p:cNvSpPr txBox="1"/>
            <p:nvPr/>
          </p:nvSpPr>
          <p:spPr>
            <a:xfrm>
              <a:off x="0" y="-66675"/>
              <a:ext cx="9232221"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Phase III</a:t>
              </a:r>
            </a:p>
          </p:txBody>
        </p:sp>
      </p:grpSp>
      <p:grpSp>
        <p:nvGrpSpPr>
          <p:cNvPr id="18" name="Group 18"/>
          <p:cNvGrpSpPr/>
          <p:nvPr/>
        </p:nvGrpSpPr>
        <p:grpSpPr>
          <a:xfrm rot="5400000">
            <a:off x="11335955" y="5310125"/>
            <a:ext cx="11333645" cy="148253"/>
            <a:chOff x="0" y="0"/>
            <a:chExt cx="43690120" cy="571500"/>
          </a:xfrm>
        </p:grpSpPr>
        <p:sp>
          <p:nvSpPr>
            <p:cNvPr id="19" name="Freeform 1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20" name="TextBox 20"/>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6C7AA7"/>
                </a:solidFill>
                <a:latin typeface="HK Grotesk Bold"/>
              </a:rPr>
              <a:t>IMAGINE OREM: REINVENTING BROWNFLEIDS</a:t>
            </a:r>
          </a:p>
        </p:txBody>
      </p:sp>
      <p:pic>
        <p:nvPicPr>
          <p:cNvPr id="21" name="Picture 21"/>
          <p:cNvPicPr>
            <a:picLocks noChangeAspect="1"/>
          </p:cNvPicPr>
          <p:nvPr/>
        </p:nvPicPr>
        <p:blipFill>
          <a:blip r:embed="rId2"/>
          <a:srcRect/>
          <a:stretch>
            <a:fillRect/>
          </a:stretch>
        </p:blipFill>
        <p:spPr>
          <a:xfrm>
            <a:off x="2632593" y="4280998"/>
            <a:ext cx="2371140" cy="172500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83655" y="-174845"/>
            <a:ext cx="9427655" cy="4081302"/>
          </a:xfrm>
          <a:prstGeom prst="rect">
            <a:avLst/>
          </a:prstGeom>
        </p:spPr>
      </p:pic>
      <p:grpSp>
        <p:nvGrpSpPr>
          <p:cNvPr id="3" name="Group 3"/>
          <p:cNvGrpSpPr/>
          <p:nvPr/>
        </p:nvGrpSpPr>
        <p:grpSpPr>
          <a:xfrm>
            <a:off x="-283655" y="3887378"/>
            <a:ext cx="9420392" cy="6839556"/>
            <a:chOff x="0" y="0"/>
            <a:chExt cx="1826707" cy="1326257"/>
          </a:xfrm>
        </p:grpSpPr>
        <p:sp>
          <p:nvSpPr>
            <p:cNvPr id="4" name="Freeform 4"/>
            <p:cNvSpPr/>
            <p:nvPr/>
          </p:nvSpPr>
          <p:spPr>
            <a:xfrm>
              <a:off x="0" y="0"/>
              <a:ext cx="1826707" cy="1326257"/>
            </a:xfrm>
            <a:custGeom>
              <a:avLst/>
              <a:gdLst/>
              <a:ahLst/>
              <a:cxnLst/>
              <a:rect l="l" t="t" r="r" b="b"/>
              <a:pathLst>
                <a:path w="1826707" h="1326257">
                  <a:moveTo>
                    <a:pt x="0" y="0"/>
                  </a:moveTo>
                  <a:lnTo>
                    <a:pt x="1826707" y="0"/>
                  </a:lnTo>
                  <a:lnTo>
                    <a:pt x="1826707" y="1326257"/>
                  </a:lnTo>
                  <a:lnTo>
                    <a:pt x="0" y="1326257"/>
                  </a:lnTo>
                  <a:close/>
                </a:path>
              </a:pathLst>
            </a:custGeom>
            <a:solidFill>
              <a:srgbClr val="000342"/>
            </a:solidFill>
          </p:spPr>
        </p:sp>
      </p:grpSp>
      <p:sp>
        <p:nvSpPr>
          <p:cNvPr id="5" name="TextBox 5"/>
          <p:cNvSpPr txBox="1"/>
          <p:nvPr/>
        </p:nvSpPr>
        <p:spPr>
          <a:xfrm>
            <a:off x="1311440" y="4968618"/>
            <a:ext cx="6200705" cy="2025301"/>
          </a:xfrm>
          <a:prstGeom prst="rect">
            <a:avLst/>
          </a:prstGeom>
        </p:spPr>
        <p:txBody>
          <a:bodyPr lIns="0" tIns="0" rIns="0" bIns="0" rtlCol="0" anchor="t">
            <a:spAutoFit/>
          </a:bodyPr>
          <a:lstStyle/>
          <a:p>
            <a:pPr>
              <a:lnSpc>
                <a:spcPts val="8063"/>
              </a:lnSpc>
            </a:pPr>
            <a:r>
              <a:rPr lang="en-US" sz="6399" spc="57">
                <a:solidFill>
                  <a:srgbClr val="FFFFFF"/>
                </a:solidFill>
                <a:latin typeface="Vesper Libre Bold"/>
              </a:rPr>
              <a:t>Eligible Contamination</a:t>
            </a:r>
          </a:p>
        </p:txBody>
      </p:sp>
      <p:grpSp>
        <p:nvGrpSpPr>
          <p:cNvPr id="6" name="Group 6"/>
          <p:cNvGrpSpPr/>
          <p:nvPr/>
        </p:nvGrpSpPr>
        <p:grpSpPr>
          <a:xfrm rot="5400000">
            <a:off x="11333271"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grpSp>
        <p:nvGrpSpPr>
          <p:cNvPr id="8" name="Group 8"/>
          <p:cNvGrpSpPr/>
          <p:nvPr/>
        </p:nvGrpSpPr>
        <p:grpSpPr>
          <a:xfrm rot="5400000">
            <a:off x="773370" y="3813252"/>
            <a:ext cx="1046645" cy="148253"/>
            <a:chOff x="0" y="0"/>
            <a:chExt cx="4034716" cy="571500"/>
          </a:xfrm>
        </p:grpSpPr>
        <p:sp>
          <p:nvSpPr>
            <p:cNvPr id="9" name="Freeform 9"/>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BDBDCD"/>
            </a:solidFill>
          </p:spPr>
        </p:sp>
      </p:grpSp>
      <p:grpSp>
        <p:nvGrpSpPr>
          <p:cNvPr id="10" name="Group 10"/>
          <p:cNvGrpSpPr/>
          <p:nvPr/>
        </p:nvGrpSpPr>
        <p:grpSpPr>
          <a:xfrm rot="5400000">
            <a:off x="16321913" y="9534693"/>
            <a:ext cx="1356361" cy="148253"/>
            <a:chOff x="0" y="0"/>
            <a:chExt cx="5228642" cy="571500"/>
          </a:xfrm>
        </p:grpSpPr>
        <p:sp>
          <p:nvSpPr>
            <p:cNvPr id="11" name="Freeform 11"/>
            <p:cNvSpPr/>
            <p:nvPr/>
          </p:nvSpPr>
          <p:spPr>
            <a:xfrm>
              <a:off x="0" y="255270"/>
              <a:ext cx="5228642" cy="69850"/>
            </a:xfrm>
            <a:custGeom>
              <a:avLst/>
              <a:gdLst/>
              <a:ahLst/>
              <a:cxnLst/>
              <a:rect l="l" t="t" r="r" b="b"/>
              <a:pathLst>
                <a:path w="5228642" h="69850">
                  <a:moveTo>
                    <a:pt x="4937812" y="0"/>
                  </a:moveTo>
                  <a:lnTo>
                    <a:pt x="0" y="0"/>
                  </a:lnTo>
                  <a:lnTo>
                    <a:pt x="0" y="69850"/>
                  </a:lnTo>
                  <a:lnTo>
                    <a:pt x="5228642" y="69850"/>
                  </a:lnTo>
                  <a:lnTo>
                    <a:pt x="5228642" y="0"/>
                  </a:lnTo>
                  <a:close/>
                </a:path>
              </a:pathLst>
            </a:custGeom>
            <a:solidFill>
              <a:srgbClr val="BDBDCD"/>
            </a:solidFill>
          </p:spPr>
        </p:sp>
      </p:grpSp>
      <p:grpSp>
        <p:nvGrpSpPr>
          <p:cNvPr id="12" name="Group 12"/>
          <p:cNvGrpSpPr/>
          <p:nvPr/>
        </p:nvGrpSpPr>
        <p:grpSpPr>
          <a:xfrm>
            <a:off x="10418763" y="992981"/>
            <a:ext cx="6165345" cy="8757688"/>
            <a:chOff x="0" y="-47625"/>
            <a:chExt cx="8220461" cy="11676917"/>
          </a:xfrm>
        </p:grpSpPr>
        <p:sp>
          <p:nvSpPr>
            <p:cNvPr id="13" name="TextBox 13"/>
            <p:cNvSpPr txBox="1"/>
            <p:nvPr/>
          </p:nvSpPr>
          <p:spPr>
            <a:xfrm>
              <a:off x="0" y="-47625"/>
              <a:ext cx="8220461" cy="476567"/>
            </a:xfrm>
            <a:prstGeom prst="rect">
              <a:avLst/>
            </a:prstGeom>
          </p:spPr>
          <p:txBody>
            <a:bodyPr lIns="0" tIns="0" rIns="0" bIns="0" rtlCol="0" anchor="t">
              <a:spAutoFit/>
            </a:bodyPr>
            <a:lstStyle/>
            <a:p>
              <a:pPr>
                <a:lnSpc>
                  <a:spcPts val="2940"/>
                </a:lnSpc>
              </a:pPr>
              <a:r>
                <a:rPr lang="en-US" sz="2100">
                  <a:solidFill>
                    <a:srgbClr val="000342"/>
                  </a:solidFill>
                  <a:latin typeface="HK Grotesk Bold"/>
                </a:rPr>
                <a:t>HAZARDOUS SUBSTANCES</a:t>
              </a:r>
            </a:p>
          </p:txBody>
        </p:sp>
        <p:sp>
          <p:nvSpPr>
            <p:cNvPr id="14" name="TextBox 14"/>
            <p:cNvSpPr txBox="1"/>
            <p:nvPr/>
          </p:nvSpPr>
          <p:spPr>
            <a:xfrm>
              <a:off x="0" y="651454"/>
              <a:ext cx="8220461" cy="6252845"/>
            </a:xfrm>
            <a:prstGeom prst="rect">
              <a:avLst/>
            </a:prstGeom>
          </p:spPr>
          <p:txBody>
            <a:bodyPr lIns="0" tIns="0" rIns="0" bIns="0" rtlCol="0" anchor="t">
              <a:spAutoFit/>
            </a:bodyPr>
            <a:lstStyle/>
            <a:p>
              <a:pPr>
                <a:lnSpc>
                  <a:spcPts val="3359"/>
                </a:lnSpc>
              </a:pPr>
              <a:r>
                <a:rPr lang="en-US" sz="2400" spc="60" dirty="0">
                  <a:solidFill>
                    <a:srgbClr val="000000"/>
                  </a:solidFill>
                  <a:latin typeface="HK Grotesk Light"/>
                </a:rPr>
                <a:t>Sites with the presence or potential presence of hazardous substances, pollutants or contaminants, including but not limited to:</a:t>
              </a:r>
            </a:p>
            <a:p>
              <a:pPr marL="518160" lvl="1" indent="-259080">
                <a:lnSpc>
                  <a:spcPts val="3359"/>
                </a:lnSpc>
                <a:buFont typeface="Arial"/>
                <a:buChar char="•"/>
              </a:pPr>
              <a:r>
                <a:rPr lang="en-US" sz="2400" spc="60" dirty="0">
                  <a:solidFill>
                    <a:srgbClr val="000000"/>
                  </a:solidFill>
                  <a:latin typeface="HK Grotesk Light"/>
                </a:rPr>
                <a:t>Historic fill   </a:t>
              </a:r>
            </a:p>
            <a:p>
              <a:pPr marL="518160" lvl="1" indent="-259080">
                <a:lnSpc>
                  <a:spcPts val="3359"/>
                </a:lnSpc>
                <a:buFont typeface="Arial"/>
                <a:buChar char="•"/>
              </a:pPr>
              <a:r>
                <a:rPr lang="en-US" sz="2400" spc="60" dirty="0">
                  <a:solidFill>
                    <a:srgbClr val="000000"/>
                  </a:solidFill>
                  <a:latin typeface="HK Grotesk Light"/>
                </a:rPr>
                <a:t>Heavy metals </a:t>
              </a:r>
            </a:p>
            <a:p>
              <a:pPr marL="518160" lvl="1" indent="-259080">
                <a:lnSpc>
                  <a:spcPts val="3359"/>
                </a:lnSpc>
                <a:buFont typeface="Arial"/>
                <a:buChar char="•"/>
              </a:pPr>
              <a:r>
                <a:rPr lang="en-US" sz="2400" spc="60" dirty="0">
                  <a:solidFill>
                    <a:srgbClr val="000000"/>
                  </a:solidFill>
                  <a:latin typeface="HK Grotesk Light"/>
                </a:rPr>
                <a:t>Polychlorinated biphenyls (PCBs)  </a:t>
              </a:r>
            </a:p>
            <a:p>
              <a:pPr marL="518160" lvl="1" indent="-259080">
                <a:lnSpc>
                  <a:spcPts val="3359"/>
                </a:lnSpc>
                <a:buFont typeface="Arial"/>
                <a:buChar char="•"/>
              </a:pPr>
              <a:r>
                <a:rPr lang="en-US" sz="2400" spc="60" dirty="0">
                  <a:solidFill>
                    <a:srgbClr val="000000"/>
                  </a:solidFill>
                  <a:latin typeface="HK Grotesk Light"/>
                </a:rPr>
                <a:t>Polynuclear aromatic hydrocarbons (PAHs) </a:t>
              </a:r>
            </a:p>
            <a:p>
              <a:pPr marL="518160" lvl="1" indent="-259080">
                <a:lnSpc>
                  <a:spcPts val="3359"/>
                </a:lnSpc>
                <a:buFont typeface="Arial"/>
                <a:buChar char="•"/>
              </a:pPr>
              <a:r>
                <a:rPr lang="en-US" sz="2400" spc="60" dirty="0">
                  <a:solidFill>
                    <a:srgbClr val="000000"/>
                  </a:solidFill>
                  <a:latin typeface="HK Grotesk Light"/>
                </a:rPr>
                <a:t>Volatile organic compounds (VOCs)   </a:t>
              </a:r>
            </a:p>
            <a:p>
              <a:pPr marL="518160" lvl="1" indent="-259080">
                <a:lnSpc>
                  <a:spcPts val="3359"/>
                </a:lnSpc>
                <a:buFont typeface="Arial"/>
                <a:buChar char="•"/>
              </a:pPr>
              <a:r>
                <a:rPr lang="en-US" sz="2400" spc="60" dirty="0">
                  <a:solidFill>
                    <a:srgbClr val="000000"/>
                  </a:solidFill>
                  <a:latin typeface="HK Grotesk Light"/>
                </a:rPr>
                <a:t>Asbestos</a:t>
              </a:r>
            </a:p>
          </p:txBody>
        </p:sp>
        <p:sp>
          <p:nvSpPr>
            <p:cNvPr id="15" name="TextBox 15"/>
            <p:cNvSpPr txBox="1"/>
            <p:nvPr/>
          </p:nvSpPr>
          <p:spPr>
            <a:xfrm>
              <a:off x="0" y="8163471"/>
              <a:ext cx="8220461" cy="3465821"/>
            </a:xfrm>
            <a:prstGeom prst="rect">
              <a:avLst/>
            </a:prstGeom>
          </p:spPr>
          <p:txBody>
            <a:bodyPr lIns="0" tIns="0" rIns="0" bIns="0" rtlCol="0" anchor="t">
              <a:spAutoFit/>
            </a:bodyPr>
            <a:lstStyle/>
            <a:p>
              <a:pPr>
                <a:lnSpc>
                  <a:spcPts val="3359"/>
                </a:lnSpc>
              </a:pPr>
              <a:r>
                <a:rPr lang="en-US" sz="2400" spc="60" dirty="0">
                  <a:solidFill>
                    <a:srgbClr val="000000"/>
                  </a:solidFill>
                  <a:latin typeface="HK Grotesk Light"/>
                </a:rPr>
                <a:t>Sites with the presence or potential presence of petroleum or a petroleum product, including auto uses such as gas stations and auto repair, or sites with above ground or underground storage tanks, pending UDEQ approval</a:t>
              </a:r>
            </a:p>
          </p:txBody>
        </p:sp>
        <p:sp>
          <p:nvSpPr>
            <p:cNvPr id="16" name="TextBox 16"/>
            <p:cNvSpPr txBox="1"/>
            <p:nvPr/>
          </p:nvSpPr>
          <p:spPr>
            <a:xfrm>
              <a:off x="0" y="7508957"/>
              <a:ext cx="8220461" cy="476567"/>
            </a:xfrm>
            <a:prstGeom prst="rect">
              <a:avLst/>
            </a:prstGeom>
          </p:spPr>
          <p:txBody>
            <a:bodyPr lIns="0" tIns="0" rIns="0" bIns="0" rtlCol="0" anchor="t">
              <a:spAutoFit/>
            </a:bodyPr>
            <a:lstStyle/>
            <a:p>
              <a:pPr>
                <a:lnSpc>
                  <a:spcPts val="2940"/>
                </a:lnSpc>
              </a:pPr>
              <a:r>
                <a:rPr lang="en-US" sz="2100" dirty="0">
                  <a:solidFill>
                    <a:srgbClr val="000342"/>
                  </a:solidFill>
                  <a:latin typeface="HK Grotesk Bold"/>
                </a:rPr>
                <a:t>PETROLEUM</a:t>
              </a:r>
            </a:p>
          </p:txBody>
        </p:sp>
      </p:grpSp>
      <p:grpSp>
        <p:nvGrpSpPr>
          <p:cNvPr id="18" name="Group 18"/>
          <p:cNvGrpSpPr/>
          <p:nvPr/>
        </p:nvGrpSpPr>
        <p:grpSpPr>
          <a:xfrm rot="5400000">
            <a:off x="8527304" y="-275581"/>
            <a:ext cx="1233392" cy="148253"/>
            <a:chOff x="0" y="0"/>
            <a:chExt cx="4754608" cy="571500"/>
          </a:xfrm>
        </p:grpSpPr>
        <p:sp>
          <p:nvSpPr>
            <p:cNvPr id="19" name="Freeform 19"/>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6C7AA7"/>
            </a:solidFill>
          </p:spPr>
        </p:sp>
      </p:grpSp>
      <p:grpSp>
        <p:nvGrpSpPr>
          <p:cNvPr id="20" name="Group 20"/>
          <p:cNvGrpSpPr/>
          <p:nvPr/>
        </p:nvGrpSpPr>
        <p:grpSpPr>
          <a:xfrm rot="5400000">
            <a:off x="8527304" y="10429330"/>
            <a:ext cx="1233392" cy="148253"/>
            <a:chOff x="0" y="0"/>
            <a:chExt cx="4754608" cy="571500"/>
          </a:xfrm>
        </p:grpSpPr>
        <p:sp>
          <p:nvSpPr>
            <p:cNvPr id="21" name="Freeform 21"/>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BDBDCD"/>
            </a:solidFill>
          </p:spPr>
        </p:sp>
      </p:grpSp>
      <p:sp>
        <p:nvSpPr>
          <p:cNvPr id="22" name="TextBox 22"/>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6C7AA7"/>
                </a:solidFill>
                <a:latin typeface="HK Grotesk Bold"/>
              </a:rPr>
              <a:t>IMAGINE OREM: REINVENTING BROWNFLEIDS</a:t>
            </a:r>
          </a:p>
        </p:txBody>
      </p:sp>
      <p:sp>
        <p:nvSpPr>
          <p:cNvPr id="23" name="TextBox 23"/>
          <p:cNvSpPr txBox="1"/>
          <p:nvPr/>
        </p:nvSpPr>
        <p:spPr>
          <a:xfrm>
            <a:off x="1296692" y="7151303"/>
            <a:ext cx="6200705" cy="1443355"/>
          </a:xfrm>
          <a:prstGeom prst="rect">
            <a:avLst/>
          </a:prstGeom>
        </p:spPr>
        <p:txBody>
          <a:bodyPr lIns="0" tIns="0" rIns="0" bIns="0" rtlCol="0" anchor="t">
            <a:spAutoFit/>
          </a:bodyPr>
          <a:lstStyle/>
          <a:p>
            <a:pPr>
              <a:lnSpc>
                <a:spcPts val="3919"/>
              </a:lnSpc>
            </a:pPr>
            <a:r>
              <a:rPr lang="en-US" sz="2800">
                <a:solidFill>
                  <a:srgbClr val="FFFFFF"/>
                </a:solidFill>
                <a:latin typeface="HK Grotesk Medium"/>
              </a:rPr>
              <a:t>Orem’s EPA grant provides funding for the assessment of both Hazardous Substances and Petroleum.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83655" y="-174845"/>
            <a:ext cx="9427655" cy="4081302"/>
          </a:xfrm>
          <a:prstGeom prst="rect">
            <a:avLst/>
          </a:prstGeom>
        </p:spPr>
      </p:pic>
      <p:grpSp>
        <p:nvGrpSpPr>
          <p:cNvPr id="3" name="Group 3"/>
          <p:cNvGrpSpPr/>
          <p:nvPr/>
        </p:nvGrpSpPr>
        <p:grpSpPr>
          <a:xfrm>
            <a:off x="-283655" y="3887378"/>
            <a:ext cx="9420392" cy="6839556"/>
            <a:chOff x="0" y="0"/>
            <a:chExt cx="1826707" cy="1326257"/>
          </a:xfrm>
        </p:grpSpPr>
        <p:sp>
          <p:nvSpPr>
            <p:cNvPr id="4" name="Freeform 4"/>
            <p:cNvSpPr/>
            <p:nvPr/>
          </p:nvSpPr>
          <p:spPr>
            <a:xfrm>
              <a:off x="0" y="0"/>
              <a:ext cx="1826707" cy="1326257"/>
            </a:xfrm>
            <a:custGeom>
              <a:avLst/>
              <a:gdLst/>
              <a:ahLst/>
              <a:cxnLst/>
              <a:rect l="l" t="t" r="r" b="b"/>
              <a:pathLst>
                <a:path w="1826707" h="1326257">
                  <a:moveTo>
                    <a:pt x="0" y="0"/>
                  </a:moveTo>
                  <a:lnTo>
                    <a:pt x="1826707" y="0"/>
                  </a:lnTo>
                  <a:lnTo>
                    <a:pt x="1826707" y="1326257"/>
                  </a:lnTo>
                  <a:lnTo>
                    <a:pt x="0" y="1326257"/>
                  </a:lnTo>
                  <a:close/>
                </a:path>
              </a:pathLst>
            </a:custGeom>
            <a:solidFill>
              <a:srgbClr val="000342"/>
            </a:solidFill>
          </p:spPr>
        </p:sp>
      </p:grpSp>
      <p:sp>
        <p:nvSpPr>
          <p:cNvPr id="5" name="TextBox 5"/>
          <p:cNvSpPr txBox="1"/>
          <p:nvPr/>
        </p:nvSpPr>
        <p:spPr>
          <a:xfrm>
            <a:off x="1311440" y="4968618"/>
            <a:ext cx="6200705" cy="1007316"/>
          </a:xfrm>
          <a:prstGeom prst="rect">
            <a:avLst/>
          </a:prstGeom>
        </p:spPr>
        <p:txBody>
          <a:bodyPr lIns="0" tIns="0" rIns="0" bIns="0" rtlCol="0" anchor="t">
            <a:spAutoFit/>
          </a:bodyPr>
          <a:lstStyle/>
          <a:p>
            <a:pPr>
              <a:lnSpc>
                <a:spcPts val="8063"/>
              </a:lnSpc>
            </a:pPr>
            <a:r>
              <a:rPr lang="en-US" sz="6399" spc="57">
                <a:solidFill>
                  <a:srgbClr val="FFFFFF"/>
                </a:solidFill>
                <a:latin typeface="Vesper Libre Bold"/>
              </a:rPr>
              <a:t>Eligible Sites</a:t>
            </a:r>
          </a:p>
        </p:txBody>
      </p:sp>
      <p:grpSp>
        <p:nvGrpSpPr>
          <p:cNvPr id="6" name="Group 6"/>
          <p:cNvGrpSpPr/>
          <p:nvPr/>
        </p:nvGrpSpPr>
        <p:grpSpPr>
          <a:xfrm rot="5400000">
            <a:off x="11333271"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grpSp>
        <p:nvGrpSpPr>
          <p:cNvPr id="8" name="Group 8"/>
          <p:cNvGrpSpPr/>
          <p:nvPr/>
        </p:nvGrpSpPr>
        <p:grpSpPr>
          <a:xfrm rot="5400000">
            <a:off x="773370" y="3813252"/>
            <a:ext cx="1046645" cy="148253"/>
            <a:chOff x="0" y="0"/>
            <a:chExt cx="4034716" cy="571500"/>
          </a:xfrm>
        </p:grpSpPr>
        <p:sp>
          <p:nvSpPr>
            <p:cNvPr id="9" name="Freeform 9"/>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BDBDCD"/>
            </a:solidFill>
          </p:spPr>
        </p:sp>
      </p:grpSp>
      <p:grpSp>
        <p:nvGrpSpPr>
          <p:cNvPr id="10" name="Group 10"/>
          <p:cNvGrpSpPr/>
          <p:nvPr/>
        </p:nvGrpSpPr>
        <p:grpSpPr>
          <a:xfrm rot="5400000">
            <a:off x="16321913" y="9534693"/>
            <a:ext cx="1356361" cy="148253"/>
            <a:chOff x="0" y="0"/>
            <a:chExt cx="5228642" cy="571500"/>
          </a:xfrm>
        </p:grpSpPr>
        <p:sp>
          <p:nvSpPr>
            <p:cNvPr id="11" name="Freeform 11"/>
            <p:cNvSpPr/>
            <p:nvPr/>
          </p:nvSpPr>
          <p:spPr>
            <a:xfrm>
              <a:off x="0" y="255270"/>
              <a:ext cx="5228642" cy="69850"/>
            </a:xfrm>
            <a:custGeom>
              <a:avLst/>
              <a:gdLst/>
              <a:ahLst/>
              <a:cxnLst/>
              <a:rect l="l" t="t" r="r" b="b"/>
              <a:pathLst>
                <a:path w="5228642" h="69850">
                  <a:moveTo>
                    <a:pt x="4937812" y="0"/>
                  </a:moveTo>
                  <a:lnTo>
                    <a:pt x="0" y="0"/>
                  </a:lnTo>
                  <a:lnTo>
                    <a:pt x="0" y="69850"/>
                  </a:lnTo>
                  <a:lnTo>
                    <a:pt x="5228642" y="69850"/>
                  </a:lnTo>
                  <a:lnTo>
                    <a:pt x="5228642" y="0"/>
                  </a:lnTo>
                  <a:close/>
                </a:path>
              </a:pathLst>
            </a:custGeom>
            <a:solidFill>
              <a:srgbClr val="BDBDCD"/>
            </a:solidFill>
          </p:spPr>
        </p:sp>
      </p:grpSp>
      <p:sp>
        <p:nvSpPr>
          <p:cNvPr id="12" name="TextBox 12"/>
          <p:cNvSpPr txBox="1"/>
          <p:nvPr/>
        </p:nvSpPr>
        <p:spPr>
          <a:xfrm>
            <a:off x="10418763" y="1343355"/>
            <a:ext cx="6165345" cy="369332"/>
          </a:xfrm>
          <a:prstGeom prst="rect">
            <a:avLst/>
          </a:prstGeom>
        </p:spPr>
        <p:txBody>
          <a:bodyPr lIns="0" tIns="0" rIns="0" bIns="0" rtlCol="0" anchor="t">
            <a:spAutoFit/>
          </a:bodyPr>
          <a:lstStyle/>
          <a:p>
            <a:pPr>
              <a:lnSpc>
                <a:spcPts val="2940"/>
              </a:lnSpc>
            </a:pPr>
            <a:r>
              <a:rPr lang="en-US" sz="2100">
                <a:solidFill>
                  <a:srgbClr val="000342"/>
                </a:solidFill>
                <a:latin typeface="HK Grotesk Bold"/>
              </a:rPr>
              <a:t>CAN BE PUBLICLY OR PRIVATELY OWNED, BUT</a:t>
            </a:r>
          </a:p>
        </p:txBody>
      </p:sp>
      <p:sp>
        <p:nvSpPr>
          <p:cNvPr id="13" name="TextBox 13"/>
          <p:cNvSpPr txBox="1"/>
          <p:nvPr/>
        </p:nvSpPr>
        <p:spPr>
          <a:xfrm>
            <a:off x="10418763" y="1867665"/>
            <a:ext cx="6165345" cy="5558790"/>
          </a:xfrm>
          <a:prstGeom prst="rect">
            <a:avLst/>
          </a:prstGeom>
        </p:spPr>
        <p:txBody>
          <a:bodyPr lIns="0" tIns="0" rIns="0" bIns="0" rtlCol="0" anchor="t">
            <a:spAutoFit/>
          </a:bodyPr>
          <a:lstStyle/>
          <a:p>
            <a:pPr marL="518160" lvl="1" indent="-259080">
              <a:lnSpc>
                <a:spcPts val="3359"/>
              </a:lnSpc>
              <a:buFont typeface="Arial"/>
              <a:buChar char="•"/>
            </a:pPr>
            <a:r>
              <a:rPr lang="en-US" sz="2400" spc="60">
                <a:solidFill>
                  <a:srgbClr val="000000"/>
                </a:solidFill>
                <a:latin typeface="HK Grotesk Light"/>
              </a:rPr>
              <a:t>The City, as the grant applicant/recipient, has not dispensed or disposed of or owned the property during the dispensing or disposal of any contamination at the site. </a:t>
            </a:r>
          </a:p>
          <a:p>
            <a:pPr marL="518160" lvl="1" indent="-259080">
              <a:lnSpc>
                <a:spcPts val="3359"/>
              </a:lnSpc>
              <a:buFont typeface="Arial"/>
              <a:buChar char="•"/>
            </a:pPr>
            <a:r>
              <a:rPr lang="en-US" sz="2400" spc="60">
                <a:solidFill>
                  <a:srgbClr val="000000"/>
                </a:solidFill>
                <a:latin typeface="HK Grotesk Light"/>
              </a:rPr>
              <a:t>The City, as the grant applicant/recipient, did not exacerbate the contamination at the site and took reasonable steps with regards to the contamination at the site. </a:t>
            </a:r>
          </a:p>
          <a:p>
            <a:pPr marL="518160" lvl="1" indent="-259080">
              <a:lnSpc>
                <a:spcPts val="3359"/>
              </a:lnSpc>
              <a:buFont typeface="Arial"/>
              <a:buChar char="•"/>
            </a:pPr>
            <a:r>
              <a:rPr lang="en-US" sz="2400" spc="60">
                <a:solidFill>
                  <a:srgbClr val="000000"/>
                </a:solidFill>
                <a:latin typeface="HK Grotesk Light"/>
              </a:rPr>
              <a:t>Properties subject to enforcement action associated with environmental contamination are not eligible.</a:t>
            </a:r>
          </a:p>
        </p:txBody>
      </p:sp>
      <p:grpSp>
        <p:nvGrpSpPr>
          <p:cNvPr id="15" name="Group 15"/>
          <p:cNvGrpSpPr/>
          <p:nvPr/>
        </p:nvGrpSpPr>
        <p:grpSpPr>
          <a:xfrm rot="5400000">
            <a:off x="8527304" y="-275581"/>
            <a:ext cx="1233392" cy="148253"/>
            <a:chOff x="0" y="0"/>
            <a:chExt cx="4754608" cy="571500"/>
          </a:xfrm>
        </p:grpSpPr>
        <p:sp>
          <p:nvSpPr>
            <p:cNvPr id="16" name="Freeform 16"/>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sp>
      </p:grpSp>
      <p:grpSp>
        <p:nvGrpSpPr>
          <p:cNvPr id="17" name="Group 17"/>
          <p:cNvGrpSpPr/>
          <p:nvPr/>
        </p:nvGrpSpPr>
        <p:grpSpPr>
          <a:xfrm rot="5400000">
            <a:off x="8527304" y="10429330"/>
            <a:ext cx="1233392" cy="148253"/>
            <a:chOff x="0" y="0"/>
            <a:chExt cx="4754608" cy="571500"/>
          </a:xfrm>
        </p:grpSpPr>
        <p:sp>
          <p:nvSpPr>
            <p:cNvPr id="18" name="Freeform 18"/>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BDBDCD"/>
            </a:solidFill>
          </p:spPr>
        </p:sp>
      </p:grpSp>
      <p:sp>
        <p:nvSpPr>
          <p:cNvPr id="19" name="TextBox 19"/>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6C7AA7"/>
                </a:solidFill>
                <a:latin typeface="HK Grotesk Bold"/>
              </a:rPr>
              <a:t>IMAGINE OREM: REINVENTING BROWNFLEIDS</a:t>
            </a:r>
          </a:p>
        </p:txBody>
      </p:sp>
      <p:sp>
        <p:nvSpPr>
          <p:cNvPr id="20" name="TextBox 20"/>
          <p:cNvSpPr txBox="1"/>
          <p:nvPr/>
        </p:nvSpPr>
        <p:spPr>
          <a:xfrm>
            <a:off x="1296692" y="6086804"/>
            <a:ext cx="6200705" cy="1443355"/>
          </a:xfrm>
          <a:prstGeom prst="rect">
            <a:avLst/>
          </a:prstGeom>
        </p:spPr>
        <p:txBody>
          <a:bodyPr lIns="0" tIns="0" rIns="0" bIns="0" rtlCol="0" anchor="t">
            <a:spAutoFit/>
          </a:bodyPr>
          <a:lstStyle/>
          <a:p>
            <a:pPr>
              <a:lnSpc>
                <a:spcPts val="3919"/>
              </a:lnSpc>
            </a:pPr>
            <a:r>
              <a:rPr lang="en-US" sz="2800">
                <a:solidFill>
                  <a:srgbClr val="FFFFFF"/>
                </a:solidFill>
                <a:latin typeface="HK Grotesk Medium"/>
              </a:rPr>
              <a:t>Key information to keep in mind when considering whether a site is eligible for this program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83655" y="-174845"/>
            <a:ext cx="9427655" cy="4081302"/>
          </a:xfrm>
          <a:prstGeom prst="rect">
            <a:avLst/>
          </a:prstGeom>
        </p:spPr>
      </p:pic>
      <p:grpSp>
        <p:nvGrpSpPr>
          <p:cNvPr id="3" name="Group 3"/>
          <p:cNvGrpSpPr/>
          <p:nvPr/>
        </p:nvGrpSpPr>
        <p:grpSpPr>
          <a:xfrm>
            <a:off x="-283655" y="3887378"/>
            <a:ext cx="9420392" cy="6839556"/>
            <a:chOff x="0" y="0"/>
            <a:chExt cx="1826707" cy="1326257"/>
          </a:xfrm>
        </p:grpSpPr>
        <p:sp>
          <p:nvSpPr>
            <p:cNvPr id="4" name="Freeform 4"/>
            <p:cNvSpPr/>
            <p:nvPr/>
          </p:nvSpPr>
          <p:spPr>
            <a:xfrm>
              <a:off x="0" y="0"/>
              <a:ext cx="1826707" cy="1326257"/>
            </a:xfrm>
            <a:custGeom>
              <a:avLst/>
              <a:gdLst/>
              <a:ahLst/>
              <a:cxnLst/>
              <a:rect l="l" t="t" r="r" b="b"/>
              <a:pathLst>
                <a:path w="1826707" h="1326257">
                  <a:moveTo>
                    <a:pt x="0" y="0"/>
                  </a:moveTo>
                  <a:lnTo>
                    <a:pt x="1826707" y="0"/>
                  </a:lnTo>
                  <a:lnTo>
                    <a:pt x="1826707" y="1326257"/>
                  </a:lnTo>
                  <a:lnTo>
                    <a:pt x="0" y="1326257"/>
                  </a:lnTo>
                  <a:close/>
                </a:path>
              </a:pathLst>
            </a:custGeom>
            <a:solidFill>
              <a:srgbClr val="000342"/>
            </a:solidFill>
          </p:spPr>
        </p:sp>
      </p:grpSp>
      <p:sp>
        <p:nvSpPr>
          <p:cNvPr id="5" name="TextBox 5"/>
          <p:cNvSpPr txBox="1"/>
          <p:nvPr/>
        </p:nvSpPr>
        <p:spPr>
          <a:xfrm>
            <a:off x="1311440" y="4968618"/>
            <a:ext cx="6200705" cy="2025301"/>
          </a:xfrm>
          <a:prstGeom prst="rect">
            <a:avLst/>
          </a:prstGeom>
        </p:spPr>
        <p:txBody>
          <a:bodyPr lIns="0" tIns="0" rIns="0" bIns="0" rtlCol="0" anchor="t">
            <a:spAutoFit/>
          </a:bodyPr>
          <a:lstStyle/>
          <a:p>
            <a:pPr>
              <a:lnSpc>
                <a:spcPts val="8063"/>
              </a:lnSpc>
            </a:pPr>
            <a:r>
              <a:rPr lang="en-US" sz="6399" spc="57">
                <a:solidFill>
                  <a:srgbClr val="FFFFFF"/>
                </a:solidFill>
                <a:latin typeface="Vesper Libre Bold"/>
              </a:rPr>
              <a:t>Challenges to Redevelopment</a:t>
            </a:r>
          </a:p>
        </p:txBody>
      </p:sp>
      <p:grpSp>
        <p:nvGrpSpPr>
          <p:cNvPr id="6" name="Group 6"/>
          <p:cNvGrpSpPr/>
          <p:nvPr/>
        </p:nvGrpSpPr>
        <p:grpSpPr>
          <a:xfrm rot="5400000">
            <a:off x="11333271"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grpSp>
        <p:nvGrpSpPr>
          <p:cNvPr id="8" name="Group 8"/>
          <p:cNvGrpSpPr/>
          <p:nvPr/>
        </p:nvGrpSpPr>
        <p:grpSpPr>
          <a:xfrm rot="5400000">
            <a:off x="773370" y="3813252"/>
            <a:ext cx="1046645" cy="148253"/>
            <a:chOff x="0" y="0"/>
            <a:chExt cx="4034716" cy="571500"/>
          </a:xfrm>
        </p:grpSpPr>
        <p:sp>
          <p:nvSpPr>
            <p:cNvPr id="9" name="Freeform 9"/>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BDBDCD"/>
            </a:solidFill>
          </p:spPr>
        </p:sp>
      </p:grpSp>
      <p:grpSp>
        <p:nvGrpSpPr>
          <p:cNvPr id="10" name="Group 10"/>
          <p:cNvGrpSpPr/>
          <p:nvPr/>
        </p:nvGrpSpPr>
        <p:grpSpPr>
          <a:xfrm rot="5400000">
            <a:off x="16321913" y="9534693"/>
            <a:ext cx="1356361" cy="148253"/>
            <a:chOff x="0" y="0"/>
            <a:chExt cx="5228642" cy="571500"/>
          </a:xfrm>
        </p:grpSpPr>
        <p:sp>
          <p:nvSpPr>
            <p:cNvPr id="11" name="Freeform 11"/>
            <p:cNvSpPr/>
            <p:nvPr/>
          </p:nvSpPr>
          <p:spPr>
            <a:xfrm>
              <a:off x="0" y="255270"/>
              <a:ext cx="5228642" cy="69850"/>
            </a:xfrm>
            <a:custGeom>
              <a:avLst/>
              <a:gdLst/>
              <a:ahLst/>
              <a:cxnLst/>
              <a:rect l="l" t="t" r="r" b="b"/>
              <a:pathLst>
                <a:path w="5228642" h="69850">
                  <a:moveTo>
                    <a:pt x="4937812" y="0"/>
                  </a:moveTo>
                  <a:lnTo>
                    <a:pt x="0" y="0"/>
                  </a:lnTo>
                  <a:lnTo>
                    <a:pt x="0" y="69850"/>
                  </a:lnTo>
                  <a:lnTo>
                    <a:pt x="5228642" y="69850"/>
                  </a:lnTo>
                  <a:lnTo>
                    <a:pt x="5228642" y="0"/>
                  </a:lnTo>
                  <a:close/>
                </a:path>
              </a:pathLst>
            </a:custGeom>
            <a:solidFill>
              <a:srgbClr val="BDBDCD"/>
            </a:solidFill>
          </p:spPr>
        </p:sp>
      </p:grpSp>
      <p:sp>
        <p:nvSpPr>
          <p:cNvPr id="12" name="TextBox 12"/>
          <p:cNvSpPr txBox="1"/>
          <p:nvPr/>
        </p:nvSpPr>
        <p:spPr>
          <a:xfrm>
            <a:off x="10418763" y="1343355"/>
            <a:ext cx="6165345" cy="369332"/>
          </a:xfrm>
          <a:prstGeom prst="rect">
            <a:avLst/>
          </a:prstGeom>
        </p:spPr>
        <p:txBody>
          <a:bodyPr lIns="0" tIns="0" rIns="0" bIns="0" rtlCol="0" anchor="t">
            <a:spAutoFit/>
          </a:bodyPr>
          <a:lstStyle/>
          <a:p>
            <a:pPr>
              <a:lnSpc>
                <a:spcPts val="2940"/>
              </a:lnSpc>
            </a:pPr>
            <a:r>
              <a:rPr lang="en-US" sz="2100">
                <a:solidFill>
                  <a:srgbClr val="000342"/>
                </a:solidFill>
                <a:latin typeface="HK Grotesk Bold"/>
              </a:rPr>
              <a:t>HOW THIS GRANT CAN HELP </a:t>
            </a:r>
          </a:p>
        </p:txBody>
      </p:sp>
      <p:sp>
        <p:nvSpPr>
          <p:cNvPr id="13" name="TextBox 13"/>
          <p:cNvSpPr txBox="1"/>
          <p:nvPr/>
        </p:nvSpPr>
        <p:spPr>
          <a:xfrm>
            <a:off x="10418763" y="1867665"/>
            <a:ext cx="6165345" cy="6416040"/>
          </a:xfrm>
          <a:prstGeom prst="rect">
            <a:avLst/>
          </a:prstGeom>
        </p:spPr>
        <p:txBody>
          <a:bodyPr lIns="0" tIns="0" rIns="0" bIns="0" rtlCol="0" anchor="t">
            <a:spAutoFit/>
          </a:bodyPr>
          <a:lstStyle/>
          <a:p>
            <a:pPr marL="518160" lvl="1" indent="-259080">
              <a:lnSpc>
                <a:spcPts val="3359"/>
              </a:lnSpc>
              <a:buFont typeface="Arial"/>
              <a:buChar char="•"/>
            </a:pPr>
            <a:r>
              <a:rPr lang="en-US" sz="2400" spc="60">
                <a:solidFill>
                  <a:srgbClr val="000000"/>
                </a:solidFill>
                <a:latin typeface="HK Grotesk Light"/>
              </a:rPr>
              <a:t>Many available properties for sale on Geneva Road and State Street are potentially contaminated.</a:t>
            </a:r>
          </a:p>
          <a:p>
            <a:pPr marL="518160" lvl="1" indent="-259080">
              <a:lnSpc>
                <a:spcPts val="3359"/>
              </a:lnSpc>
              <a:buFont typeface="Arial"/>
              <a:buChar char="•"/>
            </a:pPr>
            <a:r>
              <a:rPr lang="en-US" sz="2400" spc="60">
                <a:solidFill>
                  <a:srgbClr val="000000"/>
                </a:solidFill>
                <a:latin typeface="HK Grotesk Light"/>
              </a:rPr>
              <a:t>There is a tendency for people to develop where it’s easiest first before developing in more difficult or expensive sites, such as brownfield sites.</a:t>
            </a:r>
          </a:p>
          <a:p>
            <a:pPr marL="518160" lvl="1" indent="-259080">
              <a:lnSpc>
                <a:spcPts val="3359"/>
              </a:lnSpc>
              <a:buFont typeface="Arial"/>
              <a:buChar char="•"/>
            </a:pPr>
            <a:r>
              <a:rPr lang="en-US" sz="2400" spc="60">
                <a:solidFill>
                  <a:srgbClr val="000000"/>
                </a:solidFill>
                <a:latin typeface="HK Grotesk Light"/>
              </a:rPr>
              <a:t>Many developers said they did not pursue sites on Geneva because of the time and costs involved with conducting the necessary assessment and cleanup.</a:t>
            </a:r>
          </a:p>
          <a:p>
            <a:pPr marL="518160" lvl="1" indent="-259080">
              <a:lnSpc>
                <a:spcPts val="3359"/>
              </a:lnSpc>
              <a:buFont typeface="Arial"/>
              <a:buChar char="•"/>
            </a:pPr>
            <a:r>
              <a:rPr lang="en-US" sz="2400" spc="60">
                <a:solidFill>
                  <a:srgbClr val="000000"/>
                </a:solidFill>
                <a:latin typeface="HK Grotesk Light"/>
              </a:rPr>
              <a:t>Banks require an environmental site assessment to be completed in order to provide financing for a purchase.</a:t>
            </a:r>
          </a:p>
        </p:txBody>
      </p:sp>
      <p:grpSp>
        <p:nvGrpSpPr>
          <p:cNvPr id="15" name="Group 15"/>
          <p:cNvGrpSpPr/>
          <p:nvPr/>
        </p:nvGrpSpPr>
        <p:grpSpPr>
          <a:xfrm rot="5400000">
            <a:off x="8527304" y="-275581"/>
            <a:ext cx="1233392" cy="148253"/>
            <a:chOff x="0" y="0"/>
            <a:chExt cx="4754608" cy="571500"/>
          </a:xfrm>
        </p:grpSpPr>
        <p:sp>
          <p:nvSpPr>
            <p:cNvPr id="16" name="Freeform 16"/>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6C7AA7"/>
            </a:solidFill>
          </p:spPr>
        </p:sp>
      </p:grpSp>
      <p:grpSp>
        <p:nvGrpSpPr>
          <p:cNvPr id="17" name="Group 17"/>
          <p:cNvGrpSpPr/>
          <p:nvPr/>
        </p:nvGrpSpPr>
        <p:grpSpPr>
          <a:xfrm rot="5400000">
            <a:off x="8527304" y="10429330"/>
            <a:ext cx="1233392" cy="148253"/>
            <a:chOff x="0" y="0"/>
            <a:chExt cx="4754608" cy="571500"/>
          </a:xfrm>
        </p:grpSpPr>
        <p:sp>
          <p:nvSpPr>
            <p:cNvPr id="18" name="Freeform 18"/>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6C7AA7"/>
            </a:solidFill>
          </p:spPr>
        </p:sp>
      </p:grpSp>
      <p:sp>
        <p:nvSpPr>
          <p:cNvPr id="19" name="TextBox 19"/>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6C7AA7"/>
                </a:solidFill>
                <a:latin typeface="HK Grotesk Bold"/>
              </a:rPr>
              <a:t>IMAGINE OREM: REINVENTING BROWNFLEIDS</a:t>
            </a:r>
          </a:p>
        </p:txBody>
      </p:sp>
      <p:sp>
        <p:nvSpPr>
          <p:cNvPr id="20" name="TextBox 20"/>
          <p:cNvSpPr txBox="1"/>
          <p:nvPr/>
        </p:nvSpPr>
        <p:spPr>
          <a:xfrm>
            <a:off x="1296692" y="7151303"/>
            <a:ext cx="6200705" cy="1443355"/>
          </a:xfrm>
          <a:prstGeom prst="rect">
            <a:avLst/>
          </a:prstGeom>
        </p:spPr>
        <p:txBody>
          <a:bodyPr lIns="0" tIns="0" rIns="0" bIns="0" rtlCol="0" anchor="t">
            <a:spAutoFit/>
          </a:bodyPr>
          <a:lstStyle/>
          <a:p>
            <a:pPr>
              <a:lnSpc>
                <a:spcPts val="3919"/>
              </a:lnSpc>
            </a:pPr>
            <a:r>
              <a:rPr lang="en-US" sz="2800">
                <a:solidFill>
                  <a:srgbClr val="FFFFFF"/>
                </a:solidFill>
                <a:latin typeface="HK Grotesk Medium"/>
              </a:rPr>
              <a:t>Brownfield assessment grant funding can help overcome many common obstacles to redevelopment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9709" y="-67120"/>
            <a:ext cx="1401815" cy="10434938"/>
            <a:chOff x="0" y="0"/>
            <a:chExt cx="326008" cy="2426767"/>
          </a:xfrm>
        </p:grpSpPr>
        <p:sp>
          <p:nvSpPr>
            <p:cNvPr id="3" name="Freeform 3"/>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sp>
      </p:grpSp>
      <p:grpSp>
        <p:nvGrpSpPr>
          <p:cNvPr id="4" name="Group 4"/>
          <p:cNvGrpSpPr/>
          <p:nvPr/>
        </p:nvGrpSpPr>
        <p:grpSpPr>
          <a:xfrm rot="5400000">
            <a:off x="-3174054" y="6142700"/>
            <a:ext cx="8921390" cy="148253"/>
            <a:chOff x="0" y="0"/>
            <a:chExt cx="34391108" cy="571500"/>
          </a:xfrm>
        </p:grpSpPr>
        <p:sp>
          <p:nvSpPr>
            <p:cNvPr id="5" name="Freeform 5"/>
            <p:cNvSpPr/>
            <p:nvPr/>
          </p:nvSpPr>
          <p:spPr>
            <a:xfrm>
              <a:off x="0" y="255270"/>
              <a:ext cx="34391107" cy="69850"/>
            </a:xfrm>
            <a:custGeom>
              <a:avLst/>
              <a:gdLst/>
              <a:ahLst/>
              <a:cxnLst/>
              <a:rect l="l" t="t" r="r" b="b"/>
              <a:pathLst>
                <a:path w="34391107" h="69850">
                  <a:moveTo>
                    <a:pt x="34100278" y="0"/>
                  </a:moveTo>
                  <a:lnTo>
                    <a:pt x="0" y="0"/>
                  </a:lnTo>
                  <a:lnTo>
                    <a:pt x="0" y="69850"/>
                  </a:lnTo>
                  <a:lnTo>
                    <a:pt x="34391107" y="69850"/>
                  </a:lnTo>
                  <a:lnTo>
                    <a:pt x="34391107" y="0"/>
                  </a:lnTo>
                  <a:close/>
                </a:path>
              </a:pathLst>
            </a:custGeom>
            <a:solidFill>
              <a:srgbClr val="F4F4F4"/>
            </a:solidFill>
          </p:spPr>
        </p:sp>
      </p:grpSp>
      <p:grpSp>
        <p:nvGrpSpPr>
          <p:cNvPr id="6" name="Group 6"/>
          <p:cNvGrpSpPr/>
          <p:nvPr/>
        </p:nvGrpSpPr>
        <p:grpSpPr>
          <a:xfrm rot="5400000">
            <a:off x="964295" y="1603298"/>
            <a:ext cx="644692" cy="148253"/>
            <a:chOff x="0" y="0"/>
            <a:chExt cx="2485226" cy="571500"/>
          </a:xfrm>
        </p:grpSpPr>
        <p:sp>
          <p:nvSpPr>
            <p:cNvPr id="7" name="Freeform 7"/>
            <p:cNvSpPr/>
            <p:nvPr/>
          </p:nvSpPr>
          <p:spPr>
            <a:xfrm>
              <a:off x="0" y="255270"/>
              <a:ext cx="2485226" cy="69850"/>
            </a:xfrm>
            <a:custGeom>
              <a:avLst/>
              <a:gdLst/>
              <a:ahLst/>
              <a:cxnLst/>
              <a:rect l="l" t="t" r="r" b="b"/>
              <a:pathLst>
                <a:path w="2485226" h="69850">
                  <a:moveTo>
                    <a:pt x="2194396" y="0"/>
                  </a:moveTo>
                  <a:lnTo>
                    <a:pt x="0" y="0"/>
                  </a:lnTo>
                  <a:lnTo>
                    <a:pt x="0" y="69850"/>
                  </a:lnTo>
                  <a:lnTo>
                    <a:pt x="2485226" y="69850"/>
                  </a:lnTo>
                  <a:lnTo>
                    <a:pt x="2485226" y="0"/>
                  </a:lnTo>
                  <a:close/>
                </a:path>
              </a:pathLst>
            </a:custGeom>
            <a:solidFill>
              <a:srgbClr val="BDBDCD"/>
            </a:solidFill>
          </p:spPr>
        </p:sp>
      </p:grpSp>
      <p:pic>
        <p:nvPicPr>
          <p:cNvPr id="8" name="Picture 8"/>
          <p:cNvPicPr>
            <a:picLocks noChangeAspect="1"/>
          </p:cNvPicPr>
          <p:nvPr/>
        </p:nvPicPr>
        <p:blipFill>
          <a:blip r:embed="rId2"/>
          <a:srcRect/>
          <a:stretch>
            <a:fillRect/>
          </a:stretch>
        </p:blipFill>
        <p:spPr>
          <a:xfrm>
            <a:off x="1855547" y="2831856"/>
            <a:ext cx="13425529" cy="5391841"/>
          </a:xfrm>
          <a:prstGeom prst="rect">
            <a:avLst/>
          </a:prstGeom>
        </p:spPr>
      </p:pic>
      <p:sp>
        <p:nvSpPr>
          <p:cNvPr id="9" name="TextBox 9"/>
          <p:cNvSpPr txBox="1"/>
          <p:nvPr/>
        </p:nvSpPr>
        <p:spPr>
          <a:xfrm>
            <a:off x="1855547" y="1320848"/>
            <a:ext cx="9055944" cy="806839"/>
          </a:xfrm>
          <a:prstGeom prst="rect">
            <a:avLst/>
          </a:prstGeom>
        </p:spPr>
        <p:txBody>
          <a:bodyPr lIns="0" tIns="0" rIns="0" bIns="0" rtlCol="0" anchor="t">
            <a:spAutoFit/>
          </a:bodyPr>
          <a:lstStyle/>
          <a:p>
            <a:pPr>
              <a:lnSpc>
                <a:spcPts val="6681"/>
              </a:lnSpc>
            </a:pPr>
            <a:r>
              <a:rPr lang="en-US" sz="5100" spc="51">
                <a:solidFill>
                  <a:srgbClr val="000342"/>
                </a:solidFill>
                <a:latin typeface="Vesper Libre Bold"/>
              </a:rPr>
              <a:t>Benefits to Property Owners</a:t>
            </a:r>
          </a:p>
        </p:txBody>
      </p:sp>
      <p:sp>
        <p:nvSpPr>
          <p:cNvPr id="10" name="TextBox 10"/>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IMAGINE OREM: REINVENTING BROWNFLEIDS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602895" y="2563800"/>
            <a:ext cx="13716987" cy="1007316"/>
          </a:xfrm>
          <a:prstGeom prst="rect">
            <a:avLst/>
          </a:prstGeom>
        </p:spPr>
        <p:txBody>
          <a:bodyPr lIns="0" tIns="0" rIns="0" bIns="0" rtlCol="0" anchor="t">
            <a:spAutoFit/>
          </a:bodyPr>
          <a:lstStyle/>
          <a:p>
            <a:pPr>
              <a:lnSpc>
                <a:spcPts val="8063"/>
              </a:lnSpc>
            </a:pPr>
            <a:r>
              <a:rPr lang="en-US" sz="6399" spc="57">
                <a:solidFill>
                  <a:srgbClr val="000342"/>
                </a:solidFill>
                <a:latin typeface="Vesper Libre Bold"/>
              </a:rPr>
              <a:t>The City's goals for assessment:</a:t>
            </a:r>
          </a:p>
        </p:txBody>
      </p:sp>
      <p:grpSp>
        <p:nvGrpSpPr>
          <p:cNvPr id="3" name="Group 3"/>
          <p:cNvGrpSpPr/>
          <p:nvPr/>
        </p:nvGrpSpPr>
        <p:grpSpPr>
          <a:xfrm>
            <a:off x="2602895" y="5100766"/>
            <a:ext cx="3477493" cy="2502999"/>
            <a:chOff x="0" y="0"/>
            <a:chExt cx="4636658" cy="3337332"/>
          </a:xfrm>
        </p:grpSpPr>
        <p:sp>
          <p:nvSpPr>
            <p:cNvPr id="4" name="TextBox 4"/>
            <p:cNvSpPr txBox="1"/>
            <p:nvPr/>
          </p:nvSpPr>
          <p:spPr>
            <a:xfrm>
              <a:off x="0" y="-47625"/>
              <a:ext cx="4636658" cy="1476693"/>
            </a:xfrm>
            <a:prstGeom prst="rect">
              <a:avLst/>
            </a:prstGeom>
          </p:spPr>
          <p:txBody>
            <a:bodyPr lIns="0" tIns="0" rIns="0" bIns="0" rtlCol="0" anchor="t">
              <a:spAutoFit/>
            </a:bodyPr>
            <a:lstStyle/>
            <a:p>
              <a:pPr>
                <a:lnSpc>
                  <a:spcPts val="2940"/>
                </a:lnSpc>
              </a:pPr>
              <a:r>
                <a:rPr lang="en-US" sz="2100">
                  <a:solidFill>
                    <a:srgbClr val="000342"/>
                  </a:solidFill>
                  <a:latin typeface="HK Grotesk Bold"/>
                </a:rPr>
                <a:t>CONDUCT PHASE I ENVIRONMENTAL SITE ASSESSMENTS</a:t>
              </a:r>
            </a:p>
          </p:txBody>
        </p:sp>
        <p:sp>
          <p:nvSpPr>
            <p:cNvPr id="5" name="TextBox 5"/>
            <p:cNvSpPr txBox="1"/>
            <p:nvPr/>
          </p:nvSpPr>
          <p:spPr>
            <a:xfrm>
              <a:off x="0" y="1656487"/>
              <a:ext cx="4636658" cy="1680845"/>
            </a:xfrm>
            <a:prstGeom prst="rect">
              <a:avLst/>
            </a:prstGeom>
          </p:spPr>
          <p:txBody>
            <a:bodyPr lIns="0" tIns="0" rIns="0" bIns="0" rtlCol="0" anchor="t">
              <a:spAutoFit/>
            </a:bodyPr>
            <a:lstStyle/>
            <a:p>
              <a:pPr>
                <a:lnSpc>
                  <a:spcPts val="3359"/>
                </a:lnSpc>
              </a:pPr>
              <a:r>
                <a:rPr lang="en-US" sz="2400" spc="60">
                  <a:solidFill>
                    <a:srgbClr val="000000"/>
                  </a:solidFill>
                  <a:latin typeface="HK Grotesk Light"/>
                </a:rPr>
                <a:t>Target: 8 Sites </a:t>
              </a:r>
            </a:p>
            <a:p>
              <a:pPr>
                <a:lnSpc>
                  <a:spcPts val="3359"/>
                </a:lnSpc>
              </a:pPr>
              <a:r>
                <a:rPr lang="en-US" sz="2400" spc="60">
                  <a:solidFill>
                    <a:srgbClr val="000000"/>
                  </a:solidFill>
                  <a:latin typeface="HK Grotesk Light"/>
                </a:rPr>
                <a:t>(6 Hazardous / </a:t>
              </a:r>
            </a:p>
            <a:p>
              <a:pPr>
                <a:lnSpc>
                  <a:spcPts val="3359"/>
                </a:lnSpc>
              </a:pPr>
              <a:r>
                <a:rPr lang="en-US" sz="2400" spc="60">
                  <a:solidFill>
                    <a:srgbClr val="000000"/>
                  </a:solidFill>
                  <a:latin typeface="HK Grotesk Light"/>
                </a:rPr>
                <a:t>2 Petroleum)</a:t>
              </a:r>
            </a:p>
          </p:txBody>
        </p:sp>
      </p:grpSp>
      <p:grpSp>
        <p:nvGrpSpPr>
          <p:cNvPr id="6" name="Group 6"/>
          <p:cNvGrpSpPr/>
          <p:nvPr/>
        </p:nvGrpSpPr>
        <p:grpSpPr>
          <a:xfrm>
            <a:off x="6536920" y="5143500"/>
            <a:ext cx="3477493" cy="2513843"/>
            <a:chOff x="0" y="0"/>
            <a:chExt cx="4636658" cy="3351791"/>
          </a:xfrm>
        </p:grpSpPr>
        <p:sp>
          <p:nvSpPr>
            <p:cNvPr id="7" name="TextBox 7"/>
            <p:cNvSpPr txBox="1"/>
            <p:nvPr/>
          </p:nvSpPr>
          <p:spPr>
            <a:xfrm>
              <a:off x="0" y="1099446"/>
              <a:ext cx="4636658" cy="2252345"/>
            </a:xfrm>
            <a:prstGeom prst="rect">
              <a:avLst/>
            </a:prstGeom>
          </p:spPr>
          <p:txBody>
            <a:bodyPr lIns="0" tIns="0" rIns="0" bIns="0" rtlCol="0" anchor="t">
              <a:spAutoFit/>
            </a:bodyPr>
            <a:lstStyle/>
            <a:p>
              <a:pPr>
                <a:lnSpc>
                  <a:spcPts val="3359"/>
                </a:lnSpc>
              </a:pPr>
              <a:endParaRPr/>
            </a:p>
            <a:p>
              <a:pPr>
                <a:lnSpc>
                  <a:spcPts val="3359"/>
                </a:lnSpc>
              </a:pPr>
              <a:r>
                <a:rPr lang="en-US" sz="2400" spc="60">
                  <a:solidFill>
                    <a:srgbClr val="000000"/>
                  </a:solidFill>
                  <a:latin typeface="HK Grotesk Light"/>
                </a:rPr>
                <a:t>Target: 4 Sites </a:t>
              </a:r>
            </a:p>
            <a:p>
              <a:pPr>
                <a:lnSpc>
                  <a:spcPts val="3359"/>
                </a:lnSpc>
              </a:pPr>
              <a:r>
                <a:rPr lang="en-US" sz="2400" spc="60">
                  <a:solidFill>
                    <a:srgbClr val="000000"/>
                  </a:solidFill>
                  <a:latin typeface="HK Grotesk Light"/>
                </a:rPr>
                <a:t>(3 Hazardous /  </a:t>
              </a:r>
            </a:p>
            <a:p>
              <a:pPr>
                <a:lnSpc>
                  <a:spcPts val="3359"/>
                </a:lnSpc>
              </a:pPr>
              <a:r>
                <a:rPr lang="en-US" sz="2400" spc="60">
                  <a:solidFill>
                    <a:srgbClr val="000000"/>
                  </a:solidFill>
                  <a:latin typeface="HK Grotesk Light"/>
                </a:rPr>
                <a:t>1 Petroleum)</a:t>
              </a:r>
            </a:p>
          </p:txBody>
        </p:sp>
        <p:sp>
          <p:nvSpPr>
            <p:cNvPr id="8" name="TextBox 8"/>
            <p:cNvSpPr txBox="1"/>
            <p:nvPr/>
          </p:nvSpPr>
          <p:spPr>
            <a:xfrm>
              <a:off x="0" y="-47625"/>
              <a:ext cx="4636658" cy="976630"/>
            </a:xfrm>
            <a:prstGeom prst="rect">
              <a:avLst/>
            </a:prstGeom>
          </p:spPr>
          <p:txBody>
            <a:bodyPr lIns="0" tIns="0" rIns="0" bIns="0" rtlCol="0" anchor="t">
              <a:spAutoFit/>
            </a:bodyPr>
            <a:lstStyle/>
            <a:p>
              <a:pPr>
                <a:lnSpc>
                  <a:spcPts val="2940"/>
                </a:lnSpc>
              </a:pPr>
              <a:r>
                <a:rPr lang="en-US" sz="2100">
                  <a:solidFill>
                    <a:srgbClr val="000342"/>
                  </a:solidFill>
                  <a:latin typeface="HK Grotesk Bold"/>
                </a:rPr>
                <a:t>CONDUCT PHASE II (SITE INVESTIGATION)</a:t>
              </a:r>
            </a:p>
          </p:txBody>
        </p:sp>
      </p:grpSp>
      <p:grpSp>
        <p:nvGrpSpPr>
          <p:cNvPr id="9" name="Group 9"/>
          <p:cNvGrpSpPr/>
          <p:nvPr/>
        </p:nvGrpSpPr>
        <p:grpSpPr>
          <a:xfrm>
            <a:off x="10456197" y="5143500"/>
            <a:ext cx="3477493" cy="2460265"/>
            <a:chOff x="0" y="0"/>
            <a:chExt cx="4636658" cy="3280353"/>
          </a:xfrm>
        </p:grpSpPr>
        <p:sp>
          <p:nvSpPr>
            <p:cNvPr id="10" name="TextBox 10"/>
            <p:cNvSpPr txBox="1"/>
            <p:nvPr/>
          </p:nvSpPr>
          <p:spPr>
            <a:xfrm>
              <a:off x="0" y="1599508"/>
              <a:ext cx="4636658" cy="1680845"/>
            </a:xfrm>
            <a:prstGeom prst="rect">
              <a:avLst/>
            </a:prstGeom>
          </p:spPr>
          <p:txBody>
            <a:bodyPr lIns="0" tIns="0" rIns="0" bIns="0" rtlCol="0" anchor="t">
              <a:spAutoFit/>
            </a:bodyPr>
            <a:lstStyle/>
            <a:p>
              <a:pPr>
                <a:lnSpc>
                  <a:spcPts val="3359"/>
                </a:lnSpc>
              </a:pPr>
              <a:r>
                <a:rPr lang="en-US" sz="2400" spc="60">
                  <a:solidFill>
                    <a:srgbClr val="000000"/>
                  </a:solidFill>
                  <a:latin typeface="HK Grotesk Light"/>
                </a:rPr>
                <a:t>Target: 3 Sites </a:t>
              </a:r>
            </a:p>
            <a:p>
              <a:pPr>
                <a:lnSpc>
                  <a:spcPts val="3359"/>
                </a:lnSpc>
              </a:pPr>
              <a:r>
                <a:rPr lang="en-US" sz="2400" spc="60">
                  <a:solidFill>
                    <a:srgbClr val="000000"/>
                  </a:solidFill>
                  <a:latin typeface="HK Grotesk Light"/>
                </a:rPr>
                <a:t>(2 Hazardous / </a:t>
              </a:r>
            </a:p>
            <a:p>
              <a:pPr>
                <a:lnSpc>
                  <a:spcPts val="3359"/>
                </a:lnSpc>
              </a:pPr>
              <a:r>
                <a:rPr lang="en-US" sz="2400" spc="60">
                  <a:solidFill>
                    <a:srgbClr val="000000"/>
                  </a:solidFill>
                  <a:latin typeface="HK Grotesk Light"/>
                </a:rPr>
                <a:t>1 Petroleum)</a:t>
              </a:r>
            </a:p>
          </p:txBody>
        </p:sp>
        <p:sp>
          <p:nvSpPr>
            <p:cNvPr id="11" name="TextBox 11"/>
            <p:cNvSpPr txBox="1"/>
            <p:nvPr/>
          </p:nvSpPr>
          <p:spPr>
            <a:xfrm>
              <a:off x="0" y="-47625"/>
              <a:ext cx="4636658" cy="1476693"/>
            </a:xfrm>
            <a:prstGeom prst="rect">
              <a:avLst/>
            </a:prstGeom>
          </p:spPr>
          <p:txBody>
            <a:bodyPr lIns="0" tIns="0" rIns="0" bIns="0" rtlCol="0" anchor="t">
              <a:spAutoFit/>
            </a:bodyPr>
            <a:lstStyle/>
            <a:p>
              <a:pPr>
                <a:lnSpc>
                  <a:spcPts val="2940"/>
                </a:lnSpc>
              </a:pPr>
              <a:r>
                <a:rPr lang="en-US" sz="2100">
                  <a:solidFill>
                    <a:srgbClr val="000342"/>
                  </a:solidFill>
                  <a:latin typeface="HK Grotesk Bold"/>
                </a:rPr>
                <a:t>CONDUCT PHASE III INVESTIGATION (REMEDIAL INVESTIGATION)</a:t>
              </a:r>
            </a:p>
          </p:txBody>
        </p:sp>
      </p:grpSp>
      <p:grpSp>
        <p:nvGrpSpPr>
          <p:cNvPr id="12" name="Group 12"/>
          <p:cNvGrpSpPr/>
          <p:nvPr/>
        </p:nvGrpSpPr>
        <p:grpSpPr>
          <a:xfrm rot="5400000">
            <a:off x="-2592624" y="6724129"/>
            <a:ext cx="7758531" cy="148253"/>
            <a:chOff x="0" y="0"/>
            <a:chExt cx="29908397" cy="571500"/>
          </a:xfrm>
        </p:grpSpPr>
        <p:sp>
          <p:nvSpPr>
            <p:cNvPr id="13" name="Freeform 13"/>
            <p:cNvSpPr/>
            <p:nvPr/>
          </p:nvSpPr>
          <p:spPr>
            <a:xfrm>
              <a:off x="0" y="255270"/>
              <a:ext cx="29908398" cy="69850"/>
            </a:xfrm>
            <a:custGeom>
              <a:avLst/>
              <a:gdLst/>
              <a:ahLst/>
              <a:cxnLst/>
              <a:rect l="l" t="t" r="r" b="b"/>
              <a:pathLst>
                <a:path w="29908398" h="69850">
                  <a:moveTo>
                    <a:pt x="29617566" y="0"/>
                  </a:moveTo>
                  <a:lnTo>
                    <a:pt x="0" y="0"/>
                  </a:lnTo>
                  <a:lnTo>
                    <a:pt x="0" y="69850"/>
                  </a:lnTo>
                  <a:lnTo>
                    <a:pt x="29908398" y="69850"/>
                  </a:lnTo>
                  <a:lnTo>
                    <a:pt x="29908398" y="0"/>
                  </a:lnTo>
                  <a:close/>
                </a:path>
              </a:pathLst>
            </a:custGeom>
            <a:solidFill>
              <a:srgbClr val="F4F4F4"/>
            </a:solidFill>
          </p:spPr>
        </p:sp>
      </p:grpSp>
      <p:grpSp>
        <p:nvGrpSpPr>
          <p:cNvPr id="14" name="Group 14"/>
          <p:cNvGrpSpPr/>
          <p:nvPr/>
        </p:nvGrpSpPr>
        <p:grpSpPr>
          <a:xfrm>
            <a:off x="16911219" y="6622"/>
            <a:ext cx="1401815" cy="10302203"/>
            <a:chOff x="0" y="0"/>
            <a:chExt cx="326008" cy="2395898"/>
          </a:xfrm>
        </p:grpSpPr>
        <p:sp>
          <p:nvSpPr>
            <p:cNvPr id="15" name="Freeform 15"/>
            <p:cNvSpPr/>
            <p:nvPr/>
          </p:nvSpPr>
          <p:spPr>
            <a:xfrm>
              <a:off x="0" y="0"/>
              <a:ext cx="326008" cy="2395898"/>
            </a:xfrm>
            <a:custGeom>
              <a:avLst/>
              <a:gdLst/>
              <a:ahLst/>
              <a:cxnLst/>
              <a:rect l="l" t="t" r="r" b="b"/>
              <a:pathLst>
                <a:path w="326008" h="2395898">
                  <a:moveTo>
                    <a:pt x="0" y="0"/>
                  </a:moveTo>
                  <a:lnTo>
                    <a:pt x="326008" y="0"/>
                  </a:lnTo>
                  <a:lnTo>
                    <a:pt x="326008" y="2395898"/>
                  </a:lnTo>
                  <a:lnTo>
                    <a:pt x="0" y="2395898"/>
                  </a:lnTo>
                  <a:close/>
                </a:path>
              </a:pathLst>
            </a:custGeom>
            <a:solidFill>
              <a:srgbClr val="000342"/>
            </a:solidFill>
          </p:spPr>
        </p:sp>
      </p:grpSp>
      <p:grpSp>
        <p:nvGrpSpPr>
          <p:cNvPr id="16" name="Group 16"/>
          <p:cNvGrpSpPr/>
          <p:nvPr/>
        </p:nvGrpSpPr>
        <p:grpSpPr>
          <a:xfrm rot="5400000">
            <a:off x="11244396" y="5310125"/>
            <a:ext cx="11333645" cy="148253"/>
            <a:chOff x="0" y="0"/>
            <a:chExt cx="43690120" cy="571500"/>
          </a:xfrm>
        </p:grpSpPr>
        <p:sp>
          <p:nvSpPr>
            <p:cNvPr id="17" name="Freeform 1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grpSp>
        <p:nvGrpSpPr>
          <p:cNvPr id="18" name="Group 18"/>
          <p:cNvGrpSpPr/>
          <p:nvPr/>
        </p:nvGrpSpPr>
        <p:grpSpPr>
          <a:xfrm rot="5400000">
            <a:off x="938456" y="2875959"/>
            <a:ext cx="696371" cy="148253"/>
            <a:chOff x="0" y="0"/>
            <a:chExt cx="2684442" cy="571500"/>
          </a:xfrm>
        </p:grpSpPr>
        <p:sp>
          <p:nvSpPr>
            <p:cNvPr id="19" name="Freeform 19"/>
            <p:cNvSpPr/>
            <p:nvPr/>
          </p:nvSpPr>
          <p:spPr>
            <a:xfrm>
              <a:off x="0" y="255270"/>
              <a:ext cx="2684442" cy="69850"/>
            </a:xfrm>
            <a:custGeom>
              <a:avLst/>
              <a:gdLst/>
              <a:ahLst/>
              <a:cxnLst/>
              <a:rect l="l" t="t" r="r" b="b"/>
              <a:pathLst>
                <a:path w="2684442" h="69850">
                  <a:moveTo>
                    <a:pt x="2393612" y="0"/>
                  </a:moveTo>
                  <a:lnTo>
                    <a:pt x="0" y="0"/>
                  </a:lnTo>
                  <a:lnTo>
                    <a:pt x="0" y="69850"/>
                  </a:lnTo>
                  <a:lnTo>
                    <a:pt x="2684442" y="69850"/>
                  </a:lnTo>
                  <a:lnTo>
                    <a:pt x="2684442" y="0"/>
                  </a:lnTo>
                  <a:close/>
                </a:path>
              </a:pathLst>
            </a:custGeom>
            <a:solidFill>
              <a:srgbClr val="B8B2BC"/>
            </a:solidFill>
          </p:spPr>
        </p:sp>
      </p:grpSp>
      <p:grpSp>
        <p:nvGrpSpPr>
          <p:cNvPr id="20" name="Group 20"/>
          <p:cNvGrpSpPr/>
          <p:nvPr/>
        </p:nvGrpSpPr>
        <p:grpSpPr>
          <a:xfrm rot="5400000">
            <a:off x="8527304" y="-275581"/>
            <a:ext cx="1233392" cy="148253"/>
            <a:chOff x="0" y="0"/>
            <a:chExt cx="4754608" cy="571500"/>
          </a:xfrm>
        </p:grpSpPr>
        <p:sp>
          <p:nvSpPr>
            <p:cNvPr id="21" name="Freeform 21"/>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6C7AA7"/>
            </a:solidFill>
          </p:spPr>
        </p:sp>
      </p:grpSp>
      <p:grpSp>
        <p:nvGrpSpPr>
          <p:cNvPr id="22" name="Group 22"/>
          <p:cNvGrpSpPr/>
          <p:nvPr/>
        </p:nvGrpSpPr>
        <p:grpSpPr>
          <a:xfrm rot="5400000">
            <a:off x="8527304" y="10429330"/>
            <a:ext cx="1233392" cy="148253"/>
            <a:chOff x="0" y="0"/>
            <a:chExt cx="4754608" cy="571500"/>
          </a:xfrm>
        </p:grpSpPr>
        <p:sp>
          <p:nvSpPr>
            <p:cNvPr id="23" name="Freeform 2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6C7AA7"/>
            </a:solidFill>
          </p:spPr>
        </p:sp>
      </p:grpSp>
      <p:sp>
        <p:nvSpPr>
          <p:cNvPr id="24" name="TextBox 24"/>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IMAGINE OREM: REINVENTING BROWNFLEIDS</a:t>
            </a:r>
          </a:p>
        </p:txBody>
      </p:sp>
      <p:sp>
        <p:nvSpPr>
          <p:cNvPr id="25" name="TextBox 25"/>
          <p:cNvSpPr txBox="1"/>
          <p:nvPr/>
        </p:nvSpPr>
        <p:spPr>
          <a:xfrm>
            <a:off x="2602895" y="8355749"/>
            <a:ext cx="10010063" cy="482761"/>
          </a:xfrm>
          <a:prstGeom prst="rect">
            <a:avLst/>
          </a:prstGeom>
        </p:spPr>
        <p:txBody>
          <a:bodyPr wrap="square" lIns="0" tIns="0" rIns="0" bIns="0" rtlCol="0" anchor="t">
            <a:spAutoFit/>
          </a:bodyPr>
          <a:lstStyle/>
          <a:p>
            <a:pPr>
              <a:lnSpc>
                <a:spcPts val="3919"/>
              </a:lnSpc>
            </a:pPr>
            <a:r>
              <a:rPr lang="en-US" sz="2800" dirty="0">
                <a:solidFill>
                  <a:srgbClr val="000342"/>
                </a:solidFill>
                <a:latin typeface="HK Grotesk Bold Bold"/>
              </a:rPr>
              <a:t>Cleanup and redevelopment costs are not eligible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592624" y="6724129"/>
            <a:ext cx="7758531" cy="148253"/>
            <a:chOff x="0" y="0"/>
            <a:chExt cx="29908397" cy="571500"/>
          </a:xfrm>
        </p:grpSpPr>
        <p:sp>
          <p:nvSpPr>
            <p:cNvPr id="3" name="Freeform 3"/>
            <p:cNvSpPr/>
            <p:nvPr/>
          </p:nvSpPr>
          <p:spPr>
            <a:xfrm>
              <a:off x="0" y="255270"/>
              <a:ext cx="29908398" cy="69850"/>
            </a:xfrm>
            <a:custGeom>
              <a:avLst/>
              <a:gdLst/>
              <a:ahLst/>
              <a:cxnLst/>
              <a:rect l="l" t="t" r="r" b="b"/>
              <a:pathLst>
                <a:path w="29908398" h="69850">
                  <a:moveTo>
                    <a:pt x="29617566" y="0"/>
                  </a:moveTo>
                  <a:lnTo>
                    <a:pt x="0" y="0"/>
                  </a:lnTo>
                  <a:lnTo>
                    <a:pt x="0" y="69850"/>
                  </a:lnTo>
                  <a:lnTo>
                    <a:pt x="29908398" y="69850"/>
                  </a:lnTo>
                  <a:lnTo>
                    <a:pt x="29908398" y="0"/>
                  </a:lnTo>
                  <a:close/>
                </a:path>
              </a:pathLst>
            </a:custGeom>
            <a:solidFill>
              <a:srgbClr val="F4F4F4"/>
            </a:solidFill>
          </p:spPr>
        </p:sp>
      </p:grpSp>
      <p:grpSp>
        <p:nvGrpSpPr>
          <p:cNvPr id="4" name="Group 4"/>
          <p:cNvGrpSpPr/>
          <p:nvPr/>
        </p:nvGrpSpPr>
        <p:grpSpPr>
          <a:xfrm>
            <a:off x="16911219" y="6622"/>
            <a:ext cx="1401815" cy="10302203"/>
            <a:chOff x="0" y="0"/>
            <a:chExt cx="326008" cy="2395898"/>
          </a:xfrm>
        </p:grpSpPr>
        <p:sp>
          <p:nvSpPr>
            <p:cNvPr id="5" name="Freeform 5"/>
            <p:cNvSpPr/>
            <p:nvPr/>
          </p:nvSpPr>
          <p:spPr>
            <a:xfrm>
              <a:off x="0" y="0"/>
              <a:ext cx="326008" cy="2395898"/>
            </a:xfrm>
            <a:custGeom>
              <a:avLst/>
              <a:gdLst/>
              <a:ahLst/>
              <a:cxnLst/>
              <a:rect l="l" t="t" r="r" b="b"/>
              <a:pathLst>
                <a:path w="326008" h="2395898">
                  <a:moveTo>
                    <a:pt x="0" y="0"/>
                  </a:moveTo>
                  <a:lnTo>
                    <a:pt x="326008" y="0"/>
                  </a:lnTo>
                  <a:lnTo>
                    <a:pt x="326008" y="2395898"/>
                  </a:lnTo>
                  <a:lnTo>
                    <a:pt x="0" y="2395898"/>
                  </a:lnTo>
                  <a:close/>
                </a:path>
              </a:pathLst>
            </a:custGeom>
            <a:solidFill>
              <a:srgbClr val="000342"/>
            </a:solidFill>
          </p:spPr>
        </p:sp>
      </p:grpSp>
      <p:grpSp>
        <p:nvGrpSpPr>
          <p:cNvPr id="6" name="Group 6"/>
          <p:cNvGrpSpPr/>
          <p:nvPr/>
        </p:nvGrpSpPr>
        <p:grpSpPr>
          <a:xfrm rot="5400000">
            <a:off x="11244396"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grpSp>
        <p:nvGrpSpPr>
          <p:cNvPr id="8" name="Group 8"/>
          <p:cNvGrpSpPr/>
          <p:nvPr/>
        </p:nvGrpSpPr>
        <p:grpSpPr>
          <a:xfrm rot="5400000">
            <a:off x="938456" y="2875959"/>
            <a:ext cx="696371" cy="148253"/>
            <a:chOff x="0" y="0"/>
            <a:chExt cx="2684442" cy="571500"/>
          </a:xfrm>
        </p:grpSpPr>
        <p:sp>
          <p:nvSpPr>
            <p:cNvPr id="9" name="Freeform 9"/>
            <p:cNvSpPr/>
            <p:nvPr/>
          </p:nvSpPr>
          <p:spPr>
            <a:xfrm>
              <a:off x="0" y="255270"/>
              <a:ext cx="2684442" cy="69850"/>
            </a:xfrm>
            <a:custGeom>
              <a:avLst/>
              <a:gdLst/>
              <a:ahLst/>
              <a:cxnLst/>
              <a:rect l="l" t="t" r="r" b="b"/>
              <a:pathLst>
                <a:path w="2684442" h="69850">
                  <a:moveTo>
                    <a:pt x="2393612" y="0"/>
                  </a:moveTo>
                  <a:lnTo>
                    <a:pt x="0" y="0"/>
                  </a:lnTo>
                  <a:lnTo>
                    <a:pt x="0" y="69850"/>
                  </a:lnTo>
                  <a:lnTo>
                    <a:pt x="2684442" y="69850"/>
                  </a:lnTo>
                  <a:lnTo>
                    <a:pt x="2684442" y="0"/>
                  </a:lnTo>
                  <a:close/>
                </a:path>
              </a:pathLst>
            </a:custGeom>
            <a:solidFill>
              <a:srgbClr val="B8B2BC"/>
            </a:solidFill>
          </p:spPr>
        </p:sp>
      </p:grpSp>
      <p:grpSp>
        <p:nvGrpSpPr>
          <p:cNvPr id="10" name="Group 10"/>
          <p:cNvGrpSpPr/>
          <p:nvPr/>
        </p:nvGrpSpPr>
        <p:grpSpPr>
          <a:xfrm rot="5400000">
            <a:off x="8527304" y="-275581"/>
            <a:ext cx="1233392" cy="148253"/>
            <a:chOff x="0" y="0"/>
            <a:chExt cx="4754608" cy="571500"/>
          </a:xfrm>
        </p:grpSpPr>
        <p:sp>
          <p:nvSpPr>
            <p:cNvPr id="11" name="Freeform 11"/>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6C7AA7"/>
            </a:solidFill>
          </p:spPr>
        </p:sp>
      </p:grpSp>
      <p:grpSp>
        <p:nvGrpSpPr>
          <p:cNvPr id="12" name="Group 12"/>
          <p:cNvGrpSpPr/>
          <p:nvPr/>
        </p:nvGrpSpPr>
        <p:grpSpPr>
          <a:xfrm rot="5400000">
            <a:off x="8527304" y="10429330"/>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6C7AA7"/>
            </a:solidFill>
          </p:spPr>
        </p:sp>
      </p:grpSp>
      <p:pic>
        <p:nvPicPr>
          <p:cNvPr id="14" name="Picture 14"/>
          <p:cNvPicPr>
            <a:picLocks noChangeAspect="1"/>
          </p:cNvPicPr>
          <p:nvPr/>
        </p:nvPicPr>
        <p:blipFill>
          <a:blip r:embed="rId2"/>
          <a:srcRect/>
          <a:stretch>
            <a:fillRect/>
          </a:stretch>
        </p:blipFill>
        <p:spPr>
          <a:xfrm>
            <a:off x="1028700" y="3012959"/>
            <a:ext cx="13917024" cy="6245341"/>
          </a:xfrm>
          <a:prstGeom prst="rect">
            <a:avLst/>
          </a:prstGeom>
        </p:spPr>
      </p:pic>
      <p:sp>
        <p:nvSpPr>
          <p:cNvPr id="15" name="TextBox 15"/>
          <p:cNvSpPr txBox="1"/>
          <p:nvPr/>
        </p:nvSpPr>
        <p:spPr>
          <a:xfrm>
            <a:off x="1028700" y="990600"/>
            <a:ext cx="13716987" cy="1007316"/>
          </a:xfrm>
          <a:prstGeom prst="rect">
            <a:avLst/>
          </a:prstGeom>
        </p:spPr>
        <p:txBody>
          <a:bodyPr lIns="0" tIns="0" rIns="0" bIns="0" rtlCol="0" anchor="t">
            <a:spAutoFit/>
          </a:bodyPr>
          <a:lstStyle/>
          <a:p>
            <a:pPr>
              <a:lnSpc>
                <a:spcPts val="8063"/>
              </a:lnSpc>
            </a:pPr>
            <a:r>
              <a:rPr lang="en-US" sz="6399" spc="57">
                <a:solidFill>
                  <a:srgbClr val="000342"/>
                </a:solidFill>
                <a:latin typeface="Vesper Libre Bold"/>
              </a:rPr>
              <a:t>Long-term implementation</a:t>
            </a:r>
          </a:p>
        </p:txBody>
      </p:sp>
      <p:sp>
        <p:nvSpPr>
          <p:cNvPr id="16" name="TextBox 16"/>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IMAGINE OREM: REINVENTING BROWNFLEIDS</a:t>
            </a:r>
          </a:p>
        </p:txBody>
      </p:sp>
      <p:sp>
        <p:nvSpPr>
          <p:cNvPr id="17" name="TextBox 16"/>
          <p:cNvSpPr txBox="1"/>
          <p:nvPr/>
        </p:nvSpPr>
        <p:spPr>
          <a:xfrm>
            <a:off x="9795576" y="4896113"/>
            <a:ext cx="2133600" cy="523220"/>
          </a:xfrm>
          <a:prstGeom prst="rect">
            <a:avLst/>
          </a:prstGeom>
          <a:solidFill>
            <a:schemeClr val="bg1"/>
          </a:solidFill>
        </p:spPr>
        <p:txBody>
          <a:bodyPr wrap="square" rtlCol="0">
            <a:spAutoFit/>
          </a:bodyPr>
          <a:lstStyle/>
          <a:p>
            <a:pPr algn="r"/>
            <a:r>
              <a:rPr lang="en-US" sz="1400" b="1" dirty="0">
                <a:solidFill>
                  <a:schemeClr val="tx1">
                    <a:lumMod val="65000"/>
                    <a:lumOff val="35000"/>
                  </a:schemeClr>
                </a:solidFill>
              </a:rPr>
              <a:t>No Further Action Determination</a:t>
            </a:r>
          </a:p>
        </p:txBody>
      </p:sp>
    </p:spTree>
    <p:extLst>
      <p:ext uri="{BB962C8B-B14F-4D97-AF65-F5344CB8AC3E}">
        <p14:creationId xmlns:p14="http://schemas.microsoft.com/office/powerpoint/2010/main" val="2010960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8297107" cy="8927287"/>
          </a:xfrm>
          <a:prstGeom prst="rect">
            <a:avLst/>
          </a:prstGeom>
        </p:spPr>
      </p:pic>
      <p:grpSp>
        <p:nvGrpSpPr>
          <p:cNvPr id="3" name="Group 3"/>
          <p:cNvGrpSpPr/>
          <p:nvPr/>
        </p:nvGrpSpPr>
        <p:grpSpPr>
          <a:xfrm>
            <a:off x="3200531" y="-100082"/>
            <a:ext cx="11891209" cy="10701312"/>
            <a:chOff x="0" y="0"/>
            <a:chExt cx="2392831" cy="2153391"/>
          </a:xfrm>
        </p:grpSpPr>
        <p:sp>
          <p:nvSpPr>
            <p:cNvPr id="4" name="Freeform 4"/>
            <p:cNvSpPr/>
            <p:nvPr/>
          </p:nvSpPr>
          <p:spPr>
            <a:xfrm>
              <a:off x="0" y="0"/>
              <a:ext cx="2392831" cy="2153391"/>
            </a:xfrm>
            <a:custGeom>
              <a:avLst/>
              <a:gdLst/>
              <a:ahLst/>
              <a:cxnLst/>
              <a:rect l="l" t="t" r="r" b="b"/>
              <a:pathLst>
                <a:path w="2392831" h="2153391">
                  <a:moveTo>
                    <a:pt x="0" y="0"/>
                  </a:moveTo>
                  <a:lnTo>
                    <a:pt x="2392831" y="0"/>
                  </a:lnTo>
                  <a:lnTo>
                    <a:pt x="2392831" y="2153391"/>
                  </a:lnTo>
                  <a:lnTo>
                    <a:pt x="0" y="2153391"/>
                  </a:lnTo>
                  <a:close/>
                </a:path>
              </a:pathLst>
            </a:custGeom>
            <a:solidFill>
              <a:srgbClr val="000342"/>
            </a:solidFill>
          </p:spPr>
        </p:sp>
      </p:grpSp>
      <p:grpSp>
        <p:nvGrpSpPr>
          <p:cNvPr id="7" name="Group 7"/>
          <p:cNvGrpSpPr/>
          <p:nvPr/>
        </p:nvGrpSpPr>
        <p:grpSpPr>
          <a:xfrm>
            <a:off x="4738284" y="3608460"/>
            <a:ext cx="8806741" cy="2303163"/>
            <a:chOff x="0" y="0"/>
            <a:chExt cx="11742322" cy="3070884"/>
          </a:xfrm>
        </p:grpSpPr>
        <p:sp>
          <p:nvSpPr>
            <p:cNvPr id="8" name="TextBox 8"/>
            <p:cNvSpPr txBox="1"/>
            <p:nvPr/>
          </p:nvSpPr>
          <p:spPr>
            <a:xfrm>
              <a:off x="0" y="1700046"/>
              <a:ext cx="11742322" cy="1370838"/>
            </a:xfrm>
            <a:prstGeom prst="rect">
              <a:avLst/>
            </a:prstGeom>
          </p:spPr>
          <p:txBody>
            <a:bodyPr lIns="0" tIns="0" rIns="0" bIns="0" rtlCol="0" anchor="t">
              <a:spAutoFit/>
            </a:bodyPr>
            <a:lstStyle/>
            <a:p>
              <a:pPr algn="ctr">
                <a:lnSpc>
                  <a:spcPts val="7631"/>
                </a:lnSpc>
              </a:pPr>
              <a:r>
                <a:rPr lang="en-US" sz="7199" spc="71">
                  <a:solidFill>
                    <a:srgbClr val="FFFFFF"/>
                  </a:solidFill>
                  <a:latin typeface="Vesper Libre Bold"/>
                </a:rPr>
                <a:t>Next Steps</a:t>
              </a:r>
            </a:p>
          </p:txBody>
        </p:sp>
        <p:sp>
          <p:nvSpPr>
            <p:cNvPr id="9" name="TextBox 9"/>
            <p:cNvSpPr txBox="1"/>
            <p:nvPr/>
          </p:nvSpPr>
          <p:spPr>
            <a:xfrm>
              <a:off x="0" y="-66675"/>
              <a:ext cx="11742322" cy="708395"/>
            </a:xfrm>
            <a:prstGeom prst="rect">
              <a:avLst/>
            </a:prstGeom>
          </p:spPr>
          <p:txBody>
            <a:bodyPr lIns="0" tIns="0" rIns="0" bIns="0" rtlCol="0" anchor="t">
              <a:spAutoFit/>
            </a:bodyPr>
            <a:lstStyle/>
            <a:p>
              <a:pPr algn="ctr">
                <a:lnSpc>
                  <a:spcPts val="4479"/>
                </a:lnSpc>
              </a:pPr>
              <a:endParaRPr/>
            </a:p>
          </p:txBody>
        </p:sp>
      </p:grpSp>
      <p:grpSp>
        <p:nvGrpSpPr>
          <p:cNvPr id="10" name="Group 10"/>
          <p:cNvGrpSpPr/>
          <p:nvPr/>
        </p:nvGrpSpPr>
        <p:grpSpPr>
          <a:xfrm rot="5400000">
            <a:off x="7745640" y="506083"/>
            <a:ext cx="2796721" cy="148253"/>
            <a:chOff x="0" y="0"/>
            <a:chExt cx="10781092" cy="571500"/>
          </a:xfrm>
        </p:grpSpPr>
        <p:sp>
          <p:nvSpPr>
            <p:cNvPr id="11" name="Freeform 11"/>
            <p:cNvSpPr/>
            <p:nvPr/>
          </p:nvSpPr>
          <p:spPr>
            <a:xfrm>
              <a:off x="0" y="255270"/>
              <a:ext cx="10781092" cy="69850"/>
            </a:xfrm>
            <a:custGeom>
              <a:avLst/>
              <a:gdLst/>
              <a:ahLst/>
              <a:cxnLst/>
              <a:rect l="l" t="t" r="r" b="b"/>
              <a:pathLst>
                <a:path w="10781092" h="69850">
                  <a:moveTo>
                    <a:pt x="10490263" y="0"/>
                  </a:moveTo>
                  <a:lnTo>
                    <a:pt x="0" y="0"/>
                  </a:lnTo>
                  <a:lnTo>
                    <a:pt x="0" y="69850"/>
                  </a:lnTo>
                  <a:lnTo>
                    <a:pt x="10781092" y="69850"/>
                  </a:lnTo>
                  <a:lnTo>
                    <a:pt x="10781092" y="0"/>
                  </a:lnTo>
                  <a:close/>
                </a:path>
              </a:pathLst>
            </a:custGeom>
            <a:solidFill>
              <a:srgbClr val="6C7AA7"/>
            </a:solidFill>
          </p:spPr>
        </p:sp>
      </p:grpSp>
      <p:grpSp>
        <p:nvGrpSpPr>
          <p:cNvPr id="12" name="Group 12"/>
          <p:cNvGrpSpPr/>
          <p:nvPr/>
        </p:nvGrpSpPr>
        <p:grpSpPr>
          <a:xfrm rot="5400000">
            <a:off x="8527304" y="10429330"/>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6C7AA7"/>
            </a:solid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681075" y="-27133"/>
            <a:ext cx="2620907" cy="10341266"/>
            <a:chOff x="0" y="0"/>
            <a:chExt cx="527397" cy="2080941"/>
          </a:xfrm>
        </p:grpSpPr>
        <p:sp>
          <p:nvSpPr>
            <p:cNvPr id="3" name="Freeform 3"/>
            <p:cNvSpPr/>
            <p:nvPr/>
          </p:nvSpPr>
          <p:spPr>
            <a:xfrm>
              <a:off x="0" y="0"/>
              <a:ext cx="527397" cy="2080940"/>
            </a:xfrm>
            <a:custGeom>
              <a:avLst/>
              <a:gdLst/>
              <a:ahLst/>
              <a:cxnLst/>
              <a:rect l="l" t="t" r="r" b="b"/>
              <a:pathLst>
                <a:path w="527397" h="2080940">
                  <a:moveTo>
                    <a:pt x="0" y="0"/>
                  </a:moveTo>
                  <a:lnTo>
                    <a:pt x="527397" y="0"/>
                  </a:lnTo>
                  <a:lnTo>
                    <a:pt x="527397" y="2080940"/>
                  </a:lnTo>
                  <a:lnTo>
                    <a:pt x="0" y="2080940"/>
                  </a:lnTo>
                  <a:close/>
                </a:path>
              </a:pathLst>
            </a:custGeom>
            <a:solidFill>
              <a:srgbClr val="6C7AA7"/>
            </a:solidFill>
          </p:spPr>
        </p:sp>
      </p:grpSp>
      <p:pic>
        <p:nvPicPr>
          <p:cNvPr id="4"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39799" y="1381568"/>
            <a:ext cx="6551729" cy="8905432"/>
          </a:xfrm>
          <a:prstGeom prst="rect">
            <a:avLst/>
          </a:prstGeom>
        </p:spPr>
      </p:pic>
      <p:grpSp>
        <p:nvGrpSpPr>
          <p:cNvPr id="5" name="Group 5"/>
          <p:cNvGrpSpPr/>
          <p:nvPr/>
        </p:nvGrpSpPr>
        <p:grpSpPr>
          <a:xfrm>
            <a:off x="2565992" y="3834721"/>
            <a:ext cx="5869020" cy="2903232"/>
            <a:chOff x="0" y="0"/>
            <a:chExt cx="7825360" cy="3870976"/>
          </a:xfrm>
        </p:grpSpPr>
        <p:sp>
          <p:nvSpPr>
            <p:cNvPr id="6" name="TextBox 6"/>
            <p:cNvSpPr txBox="1"/>
            <p:nvPr/>
          </p:nvSpPr>
          <p:spPr>
            <a:xfrm>
              <a:off x="0" y="-66675"/>
              <a:ext cx="7825360" cy="708395"/>
            </a:xfrm>
            <a:prstGeom prst="rect">
              <a:avLst/>
            </a:prstGeom>
          </p:spPr>
          <p:txBody>
            <a:bodyPr lIns="0" tIns="0" rIns="0" bIns="0" rtlCol="0" anchor="t">
              <a:spAutoFit/>
            </a:bodyPr>
            <a:lstStyle/>
            <a:p>
              <a:pPr>
                <a:lnSpc>
                  <a:spcPts val="4479"/>
                </a:lnSpc>
              </a:pPr>
              <a:r>
                <a:rPr lang="en-US" sz="3199">
                  <a:solidFill>
                    <a:srgbClr val="000000"/>
                  </a:solidFill>
                  <a:latin typeface="HK Grotesk Medium"/>
                </a:rPr>
                <a:t>Topics to Discuss</a:t>
              </a:r>
            </a:p>
          </p:txBody>
        </p:sp>
        <p:sp>
          <p:nvSpPr>
            <p:cNvPr id="7" name="TextBox 7"/>
            <p:cNvSpPr txBox="1"/>
            <p:nvPr/>
          </p:nvSpPr>
          <p:spPr>
            <a:xfrm>
              <a:off x="0" y="922671"/>
              <a:ext cx="7825360" cy="2948305"/>
            </a:xfrm>
            <a:prstGeom prst="rect">
              <a:avLst/>
            </a:prstGeom>
          </p:spPr>
          <p:txBody>
            <a:bodyPr lIns="0" tIns="0" rIns="0" bIns="0" rtlCol="0" anchor="t">
              <a:spAutoFit/>
            </a:bodyPr>
            <a:lstStyle/>
            <a:p>
              <a:pPr>
                <a:lnSpc>
                  <a:spcPts val="2940"/>
                </a:lnSpc>
              </a:pPr>
              <a:r>
                <a:rPr lang="en-US" sz="2100" spc="52" dirty="0">
                  <a:solidFill>
                    <a:srgbClr val="000000"/>
                  </a:solidFill>
                  <a:latin typeface="HK Grotesk Light"/>
                </a:rPr>
                <a:t>Opening Remarks </a:t>
              </a:r>
            </a:p>
            <a:p>
              <a:pPr>
                <a:lnSpc>
                  <a:spcPts val="2940"/>
                </a:lnSpc>
              </a:pPr>
              <a:r>
                <a:rPr lang="en-US" sz="2100" dirty="0">
                  <a:solidFill>
                    <a:srgbClr val="000000"/>
                  </a:solidFill>
                  <a:latin typeface="HK Grotesk Light"/>
                </a:rPr>
                <a:t>Introduction to the Project Team</a:t>
              </a:r>
            </a:p>
            <a:p>
              <a:pPr>
                <a:lnSpc>
                  <a:spcPts val="2940"/>
                </a:lnSpc>
              </a:pPr>
              <a:r>
                <a:rPr lang="en-US" sz="2100" spc="52" dirty="0">
                  <a:solidFill>
                    <a:srgbClr val="000000"/>
                  </a:solidFill>
                  <a:latin typeface="HK Grotesk Light"/>
                </a:rPr>
                <a:t>Where have we been and where are we going?</a:t>
              </a:r>
            </a:p>
            <a:p>
              <a:pPr>
                <a:lnSpc>
                  <a:spcPts val="2940"/>
                </a:lnSpc>
              </a:pPr>
              <a:r>
                <a:rPr lang="en-US" sz="2100" spc="52" dirty="0">
                  <a:solidFill>
                    <a:srgbClr val="000000"/>
                  </a:solidFill>
                  <a:latin typeface="HK Grotesk Light"/>
                </a:rPr>
                <a:t>Brownfields 101</a:t>
              </a:r>
            </a:p>
            <a:p>
              <a:pPr>
                <a:lnSpc>
                  <a:spcPts val="2940"/>
                </a:lnSpc>
              </a:pPr>
              <a:r>
                <a:rPr lang="en-US" sz="2100" dirty="0">
                  <a:solidFill>
                    <a:srgbClr val="000000"/>
                  </a:solidFill>
                  <a:latin typeface="HK Grotesk Light"/>
                </a:rPr>
                <a:t>Eligible Uses of Grant Funds </a:t>
              </a:r>
            </a:p>
            <a:p>
              <a:pPr>
                <a:lnSpc>
                  <a:spcPts val="2940"/>
                </a:lnSpc>
              </a:pPr>
              <a:r>
                <a:rPr lang="en-US" sz="2100" dirty="0">
                  <a:solidFill>
                    <a:srgbClr val="000000"/>
                  </a:solidFill>
                  <a:latin typeface="HK Grotesk Light"/>
                </a:rPr>
                <a:t>Next Steps</a:t>
              </a:r>
            </a:p>
          </p:txBody>
        </p:sp>
      </p:grpSp>
      <p:sp>
        <p:nvSpPr>
          <p:cNvPr id="8" name="TextBox 8"/>
          <p:cNvSpPr txBox="1"/>
          <p:nvPr/>
        </p:nvSpPr>
        <p:spPr>
          <a:xfrm>
            <a:off x="2565992" y="1510799"/>
            <a:ext cx="5869020" cy="1754005"/>
          </a:xfrm>
          <a:prstGeom prst="rect">
            <a:avLst/>
          </a:prstGeom>
        </p:spPr>
        <p:txBody>
          <a:bodyPr lIns="0" tIns="0" rIns="0" bIns="0" rtlCol="0" anchor="t">
            <a:spAutoFit/>
          </a:bodyPr>
          <a:lstStyle/>
          <a:p>
            <a:pPr>
              <a:lnSpc>
                <a:spcPts val="6767"/>
              </a:lnSpc>
            </a:pPr>
            <a:r>
              <a:rPr lang="en-US" sz="7200" spc="64">
                <a:solidFill>
                  <a:srgbClr val="000342"/>
                </a:solidFill>
                <a:latin typeface="Vesper Libre Bold"/>
              </a:rPr>
              <a:t>Meeting Outline</a:t>
            </a:r>
          </a:p>
        </p:txBody>
      </p:sp>
      <p:grpSp>
        <p:nvGrpSpPr>
          <p:cNvPr id="11" name="Group 11"/>
          <p:cNvGrpSpPr/>
          <p:nvPr/>
        </p:nvGrpSpPr>
        <p:grpSpPr>
          <a:xfrm rot="5400000">
            <a:off x="651183" y="8243855"/>
            <a:ext cx="1268746" cy="148253"/>
            <a:chOff x="0" y="0"/>
            <a:chExt cx="4890895" cy="571500"/>
          </a:xfrm>
        </p:grpSpPr>
        <p:sp>
          <p:nvSpPr>
            <p:cNvPr id="12" name="Freeform 12"/>
            <p:cNvSpPr/>
            <p:nvPr/>
          </p:nvSpPr>
          <p:spPr>
            <a:xfrm>
              <a:off x="0" y="255270"/>
              <a:ext cx="4890895" cy="69850"/>
            </a:xfrm>
            <a:custGeom>
              <a:avLst/>
              <a:gdLst/>
              <a:ahLst/>
              <a:cxnLst/>
              <a:rect l="l" t="t" r="r" b="b"/>
              <a:pathLst>
                <a:path w="4890895" h="69850">
                  <a:moveTo>
                    <a:pt x="4600065" y="0"/>
                  </a:moveTo>
                  <a:lnTo>
                    <a:pt x="0" y="0"/>
                  </a:lnTo>
                  <a:lnTo>
                    <a:pt x="0" y="69850"/>
                  </a:lnTo>
                  <a:lnTo>
                    <a:pt x="4890895" y="69850"/>
                  </a:lnTo>
                  <a:lnTo>
                    <a:pt x="4890895" y="0"/>
                  </a:lnTo>
                  <a:close/>
                </a:path>
              </a:pathLst>
            </a:custGeom>
            <a:solidFill>
              <a:srgbClr val="000342"/>
            </a:solidFill>
          </p:spPr>
        </p:sp>
      </p:grpSp>
      <p:grpSp>
        <p:nvGrpSpPr>
          <p:cNvPr id="13" name="Group 13"/>
          <p:cNvGrpSpPr/>
          <p:nvPr/>
        </p:nvGrpSpPr>
        <p:grpSpPr>
          <a:xfrm rot="5400000">
            <a:off x="3477178" y="5310125"/>
            <a:ext cx="11333645" cy="148253"/>
            <a:chOff x="0" y="0"/>
            <a:chExt cx="43690120" cy="571500"/>
          </a:xfrm>
        </p:grpSpPr>
        <p:sp>
          <p:nvSpPr>
            <p:cNvPr id="14" name="Freeform 14"/>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sp>
        <p:nvSpPr>
          <p:cNvPr id="15" name="TextBox 15"/>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IMAGINE OREM: REINVENTING BROWNFLEIDS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342"/>
        </a:solidFill>
        <a:effectLst/>
      </p:bgPr>
    </p:bg>
    <p:spTree>
      <p:nvGrpSpPr>
        <p:cNvPr id="1" name=""/>
        <p:cNvGrpSpPr/>
        <p:nvPr/>
      </p:nvGrpSpPr>
      <p:grpSpPr>
        <a:xfrm>
          <a:off x="0" y="0"/>
          <a:ext cx="0" cy="0"/>
          <a:chOff x="0" y="0"/>
          <a:chExt cx="0" cy="0"/>
        </a:xfrm>
      </p:grpSpPr>
      <p:grpSp>
        <p:nvGrpSpPr>
          <p:cNvPr id="2" name="Group 2"/>
          <p:cNvGrpSpPr/>
          <p:nvPr/>
        </p:nvGrpSpPr>
        <p:grpSpPr>
          <a:xfrm>
            <a:off x="-909187" y="2647576"/>
            <a:ext cx="17925474" cy="8157470"/>
            <a:chOff x="0" y="0"/>
            <a:chExt cx="3888485" cy="1769560"/>
          </a:xfrm>
        </p:grpSpPr>
        <p:sp>
          <p:nvSpPr>
            <p:cNvPr id="3" name="Freeform 3"/>
            <p:cNvSpPr/>
            <p:nvPr/>
          </p:nvSpPr>
          <p:spPr>
            <a:xfrm>
              <a:off x="0" y="0"/>
              <a:ext cx="3888485" cy="1769560"/>
            </a:xfrm>
            <a:custGeom>
              <a:avLst/>
              <a:gdLst/>
              <a:ahLst/>
              <a:cxnLst/>
              <a:rect l="l" t="t" r="r" b="b"/>
              <a:pathLst>
                <a:path w="3888485" h="1769560">
                  <a:moveTo>
                    <a:pt x="0" y="0"/>
                  </a:moveTo>
                  <a:lnTo>
                    <a:pt x="3888485" y="0"/>
                  </a:lnTo>
                  <a:lnTo>
                    <a:pt x="3888485" y="1769560"/>
                  </a:lnTo>
                  <a:lnTo>
                    <a:pt x="0" y="1769560"/>
                  </a:lnTo>
                  <a:close/>
                </a:path>
              </a:pathLst>
            </a:custGeom>
            <a:solidFill>
              <a:srgbClr val="FFFFFF"/>
            </a:solidFill>
          </p:spPr>
        </p:sp>
      </p:grpSp>
      <p:sp>
        <p:nvSpPr>
          <p:cNvPr id="4" name="TextBox 4"/>
          <p:cNvSpPr txBox="1"/>
          <p:nvPr/>
        </p:nvSpPr>
        <p:spPr>
          <a:xfrm>
            <a:off x="1257145" y="1370087"/>
            <a:ext cx="15744198" cy="1007316"/>
          </a:xfrm>
          <a:prstGeom prst="rect">
            <a:avLst/>
          </a:prstGeom>
        </p:spPr>
        <p:txBody>
          <a:bodyPr lIns="0" tIns="0" rIns="0" bIns="0" rtlCol="0" anchor="t">
            <a:spAutoFit/>
          </a:bodyPr>
          <a:lstStyle/>
          <a:p>
            <a:pPr>
              <a:lnSpc>
                <a:spcPts val="8063"/>
              </a:lnSpc>
            </a:pPr>
            <a:r>
              <a:rPr lang="en-US" sz="6399" spc="57">
                <a:solidFill>
                  <a:srgbClr val="FFFFFF"/>
                </a:solidFill>
                <a:latin typeface="Vesper Libre Bold"/>
              </a:rPr>
              <a:t>Project Timeline</a:t>
            </a:r>
          </a:p>
        </p:txBody>
      </p:sp>
      <p:grpSp>
        <p:nvGrpSpPr>
          <p:cNvPr id="5" name="Group 5"/>
          <p:cNvGrpSpPr/>
          <p:nvPr/>
        </p:nvGrpSpPr>
        <p:grpSpPr>
          <a:xfrm rot="5400000">
            <a:off x="8484946" y="10493844"/>
            <a:ext cx="1318108" cy="148253"/>
            <a:chOff x="0" y="0"/>
            <a:chExt cx="5081181" cy="571500"/>
          </a:xfrm>
        </p:grpSpPr>
        <p:sp>
          <p:nvSpPr>
            <p:cNvPr id="6" name="Freeform 6"/>
            <p:cNvSpPr/>
            <p:nvPr/>
          </p:nvSpPr>
          <p:spPr>
            <a:xfrm>
              <a:off x="0" y="255270"/>
              <a:ext cx="5081181" cy="69850"/>
            </a:xfrm>
            <a:custGeom>
              <a:avLst/>
              <a:gdLst/>
              <a:ahLst/>
              <a:cxnLst/>
              <a:rect l="l" t="t" r="r" b="b"/>
              <a:pathLst>
                <a:path w="5081181" h="69850">
                  <a:moveTo>
                    <a:pt x="4790351" y="0"/>
                  </a:moveTo>
                  <a:lnTo>
                    <a:pt x="0" y="0"/>
                  </a:lnTo>
                  <a:lnTo>
                    <a:pt x="0" y="69850"/>
                  </a:lnTo>
                  <a:lnTo>
                    <a:pt x="5081181" y="69850"/>
                  </a:lnTo>
                  <a:lnTo>
                    <a:pt x="5081181" y="0"/>
                  </a:lnTo>
                  <a:close/>
                </a:path>
              </a:pathLst>
            </a:custGeom>
            <a:solidFill>
              <a:srgbClr val="BDBDCD"/>
            </a:solidFill>
          </p:spPr>
        </p:sp>
      </p:grpSp>
      <p:grpSp>
        <p:nvGrpSpPr>
          <p:cNvPr id="7" name="Group 7"/>
          <p:cNvGrpSpPr/>
          <p:nvPr/>
        </p:nvGrpSpPr>
        <p:grpSpPr>
          <a:xfrm rot="5400000">
            <a:off x="8484946" y="-318526"/>
            <a:ext cx="1318108" cy="148253"/>
            <a:chOff x="0" y="0"/>
            <a:chExt cx="5081181" cy="571500"/>
          </a:xfrm>
        </p:grpSpPr>
        <p:sp>
          <p:nvSpPr>
            <p:cNvPr id="8" name="Freeform 8"/>
            <p:cNvSpPr/>
            <p:nvPr/>
          </p:nvSpPr>
          <p:spPr>
            <a:xfrm>
              <a:off x="0" y="255270"/>
              <a:ext cx="5081181" cy="69850"/>
            </a:xfrm>
            <a:custGeom>
              <a:avLst/>
              <a:gdLst/>
              <a:ahLst/>
              <a:cxnLst/>
              <a:rect l="l" t="t" r="r" b="b"/>
              <a:pathLst>
                <a:path w="5081181" h="69850">
                  <a:moveTo>
                    <a:pt x="4790351" y="0"/>
                  </a:moveTo>
                  <a:lnTo>
                    <a:pt x="0" y="0"/>
                  </a:lnTo>
                  <a:lnTo>
                    <a:pt x="0" y="69850"/>
                  </a:lnTo>
                  <a:lnTo>
                    <a:pt x="5081181" y="69850"/>
                  </a:lnTo>
                  <a:lnTo>
                    <a:pt x="5081181" y="0"/>
                  </a:lnTo>
                  <a:close/>
                </a:path>
              </a:pathLst>
            </a:custGeom>
            <a:solidFill>
              <a:srgbClr val="BDBDCD"/>
            </a:solidFill>
          </p:spPr>
        </p:sp>
      </p:grpSp>
      <p:sp>
        <p:nvSpPr>
          <p:cNvPr id="9" name="TextBox 9"/>
          <p:cNvSpPr txBox="1"/>
          <p:nvPr/>
        </p:nvSpPr>
        <p:spPr>
          <a:xfrm>
            <a:off x="1292582" y="4505175"/>
            <a:ext cx="2637324" cy="547965"/>
          </a:xfrm>
          <a:prstGeom prst="rect">
            <a:avLst/>
          </a:prstGeom>
        </p:spPr>
        <p:txBody>
          <a:bodyPr lIns="0" tIns="0" rIns="0" bIns="0" rtlCol="0" anchor="t">
            <a:spAutoFit/>
          </a:bodyPr>
          <a:lstStyle/>
          <a:p>
            <a:pPr algn="ctr">
              <a:lnSpc>
                <a:spcPts val="4479"/>
              </a:lnSpc>
            </a:pPr>
            <a:r>
              <a:rPr lang="en-US" sz="3199">
                <a:solidFill>
                  <a:srgbClr val="000342"/>
                </a:solidFill>
                <a:latin typeface="HK Grotesk Medium"/>
              </a:rPr>
              <a:t>Summer 2020</a:t>
            </a:r>
          </a:p>
        </p:txBody>
      </p:sp>
      <p:sp>
        <p:nvSpPr>
          <p:cNvPr id="10" name="TextBox 10"/>
          <p:cNvSpPr txBox="1"/>
          <p:nvPr/>
        </p:nvSpPr>
        <p:spPr>
          <a:xfrm>
            <a:off x="1320249" y="6369838"/>
            <a:ext cx="2581991" cy="1869519"/>
          </a:xfrm>
          <a:prstGeom prst="rect">
            <a:avLst/>
          </a:prstGeom>
        </p:spPr>
        <p:txBody>
          <a:bodyPr lIns="0" tIns="0" rIns="0" bIns="0" rtlCol="0" anchor="t">
            <a:spAutoFit/>
          </a:bodyPr>
          <a:lstStyle/>
          <a:p>
            <a:pPr algn="ctr">
              <a:lnSpc>
                <a:spcPts val="2939"/>
              </a:lnSpc>
            </a:pPr>
            <a:r>
              <a:rPr lang="en-US" sz="2099">
                <a:solidFill>
                  <a:srgbClr val="000000"/>
                </a:solidFill>
                <a:latin typeface="HK Grotesk Light"/>
              </a:rPr>
              <a:t>Windshield survey, brownfield inventory, development of Quality Assurance Project Plan </a:t>
            </a:r>
          </a:p>
        </p:txBody>
      </p:sp>
      <p:grpSp>
        <p:nvGrpSpPr>
          <p:cNvPr id="11" name="Group 11"/>
          <p:cNvGrpSpPr>
            <a:grpSpLocks noChangeAspect="1"/>
          </p:cNvGrpSpPr>
          <p:nvPr/>
        </p:nvGrpSpPr>
        <p:grpSpPr>
          <a:xfrm>
            <a:off x="2359133" y="5512040"/>
            <a:ext cx="504223" cy="504223"/>
            <a:chOff x="-2540" y="-2540"/>
            <a:chExt cx="6355080" cy="6355080"/>
          </a:xfrm>
        </p:grpSpPr>
        <p:sp>
          <p:nvSpPr>
            <p:cNvPr id="12" name="Freeform 12"/>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45B"/>
            </a:solidFill>
          </p:spPr>
        </p:sp>
      </p:grpSp>
      <p:grpSp>
        <p:nvGrpSpPr>
          <p:cNvPr id="13" name="Group 13"/>
          <p:cNvGrpSpPr/>
          <p:nvPr/>
        </p:nvGrpSpPr>
        <p:grpSpPr>
          <a:xfrm>
            <a:off x="4373001" y="4571850"/>
            <a:ext cx="2649206" cy="3336706"/>
            <a:chOff x="0" y="0"/>
            <a:chExt cx="3532274" cy="4448941"/>
          </a:xfrm>
        </p:grpSpPr>
        <p:sp>
          <p:nvSpPr>
            <p:cNvPr id="14" name="TextBox 14"/>
            <p:cNvSpPr txBox="1"/>
            <p:nvPr/>
          </p:nvSpPr>
          <p:spPr>
            <a:xfrm>
              <a:off x="0" y="-66675"/>
              <a:ext cx="3532274" cy="708395"/>
            </a:xfrm>
            <a:prstGeom prst="rect">
              <a:avLst/>
            </a:prstGeom>
          </p:spPr>
          <p:txBody>
            <a:bodyPr lIns="0" tIns="0" rIns="0" bIns="0" rtlCol="0" anchor="t">
              <a:spAutoFit/>
            </a:bodyPr>
            <a:lstStyle/>
            <a:p>
              <a:pPr algn="ctr">
                <a:lnSpc>
                  <a:spcPts val="4479"/>
                </a:lnSpc>
              </a:pPr>
              <a:r>
                <a:rPr lang="en-US" sz="3199">
                  <a:solidFill>
                    <a:srgbClr val="000342"/>
                  </a:solidFill>
                  <a:latin typeface="HK Grotesk Medium"/>
                </a:rPr>
                <a:t>Fall 2020</a:t>
              </a:r>
            </a:p>
          </p:txBody>
        </p:sp>
        <p:sp>
          <p:nvSpPr>
            <p:cNvPr id="15" name="TextBox 15"/>
            <p:cNvSpPr txBox="1"/>
            <p:nvPr/>
          </p:nvSpPr>
          <p:spPr>
            <a:xfrm>
              <a:off x="0" y="2472186"/>
              <a:ext cx="3532274" cy="1976755"/>
            </a:xfrm>
            <a:prstGeom prst="rect">
              <a:avLst/>
            </a:prstGeom>
          </p:spPr>
          <p:txBody>
            <a:bodyPr lIns="0" tIns="0" rIns="0" bIns="0" rtlCol="0" anchor="t">
              <a:spAutoFit/>
            </a:bodyPr>
            <a:lstStyle/>
            <a:p>
              <a:pPr algn="ctr">
                <a:lnSpc>
                  <a:spcPts val="2939"/>
                </a:lnSpc>
              </a:pPr>
              <a:r>
                <a:rPr lang="en-US" sz="2099">
                  <a:solidFill>
                    <a:srgbClr val="000000"/>
                  </a:solidFill>
                  <a:latin typeface="HK Grotesk Light"/>
                </a:rPr>
                <a:t>Advisory Committee and Public Meetings and launch of project website </a:t>
              </a:r>
            </a:p>
          </p:txBody>
        </p:sp>
        <p:grpSp>
          <p:nvGrpSpPr>
            <p:cNvPr id="16" name="Group 16"/>
            <p:cNvGrpSpPr>
              <a:grpSpLocks noChangeAspect="1"/>
            </p:cNvGrpSpPr>
            <p:nvPr/>
          </p:nvGrpSpPr>
          <p:grpSpPr>
            <a:xfrm>
              <a:off x="1429988" y="1268702"/>
              <a:ext cx="672298" cy="672298"/>
              <a:chOff x="-2540" y="-2540"/>
              <a:chExt cx="6355080" cy="6355080"/>
            </a:xfrm>
          </p:grpSpPr>
          <p:sp>
            <p:nvSpPr>
              <p:cNvPr id="17" name="Freeform 1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45B"/>
              </a:solidFill>
            </p:spPr>
          </p:sp>
        </p:grpSp>
      </p:grpSp>
      <p:sp>
        <p:nvSpPr>
          <p:cNvPr id="18" name="TextBox 18"/>
          <p:cNvSpPr txBox="1"/>
          <p:nvPr/>
        </p:nvSpPr>
        <p:spPr>
          <a:xfrm>
            <a:off x="7691433" y="4505175"/>
            <a:ext cx="2252275" cy="547965"/>
          </a:xfrm>
          <a:prstGeom prst="rect">
            <a:avLst/>
          </a:prstGeom>
        </p:spPr>
        <p:txBody>
          <a:bodyPr lIns="0" tIns="0" rIns="0" bIns="0" rtlCol="0" anchor="t">
            <a:spAutoFit/>
          </a:bodyPr>
          <a:lstStyle/>
          <a:p>
            <a:pPr algn="ctr">
              <a:lnSpc>
                <a:spcPts val="4479"/>
              </a:lnSpc>
            </a:pPr>
            <a:r>
              <a:rPr lang="en-US" sz="3199">
                <a:solidFill>
                  <a:srgbClr val="000342"/>
                </a:solidFill>
                <a:latin typeface="HK Grotesk Medium"/>
              </a:rPr>
              <a:t>Winter 2020</a:t>
            </a:r>
          </a:p>
        </p:txBody>
      </p:sp>
      <p:sp>
        <p:nvSpPr>
          <p:cNvPr id="19" name="TextBox 19"/>
          <p:cNvSpPr txBox="1"/>
          <p:nvPr/>
        </p:nvSpPr>
        <p:spPr>
          <a:xfrm>
            <a:off x="7492967" y="6414084"/>
            <a:ext cx="2649206" cy="2244566"/>
          </a:xfrm>
          <a:prstGeom prst="rect">
            <a:avLst/>
          </a:prstGeom>
        </p:spPr>
        <p:txBody>
          <a:bodyPr lIns="0" tIns="0" rIns="0" bIns="0" rtlCol="0" anchor="t">
            <a:spAutoFit/>
          </a:bodyPr>
          <a:lstStyle/>
          <a:p>
            <a:pPr algn="ctr">
              <a:lnSpc>
                <a:spcPts val="2939"/>
              </a:lnSpc>
            </a:pPr>
            <a:r>
              <a:rPr lang="en-US" sz="2099">
                <a:solidFill>
                  <a:srgbClr val="000000"/>
                </a:solidFill>
                <a:latin typeface="HK Grotesk Light"/>
              </a:rPr>
              <a:t>Continued public outreach and engagement with interested property owners; screen eligible sites for participation. </a:t>
            </a:r>
          </a:p>
        </p:txBody>
      </p:sp>
      <p:grpSp>
        <p:nvGrpSpPr>
          <p:cNvPr id="20" name="Group 20"/>
          <p:cNvGrpSpPr>
            <a:grpSpLocks noChangeAspect="1"/>
          </p:cNvGrpSpPr>
          <p:nvPr/>
        </p:nvGrpSpPr>
        <p:grpSpPr>
          <a:xfrm>
            <a:off x="8565459" y="5512040"/>
            <a:ext cx="504223" cy="504223"/>
            <a:chOff x="-2540" y="-2540"/>
            <a:chExt cx="6355080" cy="6355080"/>
          </a:xfrm>
        </p:grpSpPr>
        <p:sp>
          <p:nvSpPr>
            <p:cNvPr id="21" name="Freeform 2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45B"/>
            </a:solidFill>
          </p:spPr>
        </p:sp>
      </p:grpSp>
      <p:sp>
        <p:nvSpPr>
          <p:cNvPr id="22" name="TextBox 22"/>
          <p:cNvSpPr txBox="1"/>
          <p:nvPr/>
        </p:nvSpPr>
        <p:spPr>
          <a:xfrm>
            <a:off x="10527232" y="4505175"/>
            <a:ext cx="2820610" cy="547965"/>
          </a:xfrm>
          <a:prstGeom prst="rect">
            <a:avLst/>
          </a:prstGeom>
        </p:spPr>
        <p:txBody>
          <a:bodyPr lIns="0" tIns="0" rIns="0" bIns="0" rtlCol="0" anchor="t">
            <a:spAutoFit/>
          </a:bodyPr>
          <a:lstStyle/>
          <a:p>
            <a:pPr algn="ctr">
              <a:lnSpc>
                <a:spcPts val="4479"/>
              </a:lnSpc>
            </a:pPr>
            <a:r>
              <a:rPr lang="en-US" sz="3199">
                <a:solidFill>
                  <a:srgbClr val="000342"/>
                </a:solidFill>
                <a:latin typeface="HK Grotesk Medium"/>
              </a:rPr>
              <a:t>Spring 2021</a:t>
            </a:r>
          </a:p>
        </p:txBody>
      </p:sp>
      <p:sp>
        <p:nvSpPr>
          <p:cNvPr id="23" name="TextBox 23"/>
          <p:cNvSpPr txBox="1"/>
          <p:nvPr/>
        </p:nvSpPr>
        <p:spPr>
          <a:xfrm>
            <a:off x="10612934" y="6468928"/>
            <a:ext cx="2649206" cy="1494473"/>
          </a:xfrm>
          <a:prstGeom prst="rect">
            <a:avLst/>
          </a:prstGeom>
        </p:spPr>
        <p:txBody>
          <a:bodyPr lIns="0" tIns="0" rIns="0" bIns="0" rtlCol="0" anchor="t">
            <a:spAutoFit/>
          </a:bodyPr>
          <a:lstStyle/>
          <a:p>
            <a:pPr algn="ctr">
              <a:lnSpc>
                <a:spcPts val="2939"/>
              </a:lnSpc>
            </a:pPr>
            <a:r>
              <a:rPr lang="en-US" sz="2099">
                <a:solidFill>
                  <a:srgbClr val="000000"/>
                </a:solidFill>
                <a:latin typeface="HK Grotesk Light"/>
              </a:rPr>
              <a:t>Begin environmental site assessments and provide project updates on website </a:t>
            </a:r>
          </a:p>
        </p:txBody>
      </p:sp>
      <p:grpSp>
        <p:nvGrpSpPr>
          <p:cNvPr id="24" name="Group 24"/>
          <p:cNvGrpSpPr>
            <a:grpSpLocks noChangeAspect="1"/>
          </p:cNvGrpSpPr>
          <p:nvPr/>
        </p:nvGrpSpPr>
        <p:grpSpPr>
          <a:xfrm>
            <a:off x="11685425" y="5523377"/>
            <a:ext cx="504223" cy="504223"/>
            <a:chOff x="-2540" y="-2540"/>
            <a:chExt cx="6355080" cy="6355080"/>
          </a:xfrm>
        </p:grpSpPr>
        <p:sp>
          <p:nvSpPr>
            <p:cNvPr id="25" name="Freeform 25"/>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45B"/>
            </a:solidFill>
          </p:spPr>
        </p:sp>
      </p:grpSp>
      <p:sp>
        <p:nvSpPr>
          <p:cNvPr id="26" name="TextBox 26"/>
          <p:cNvSpPr txBox="1"/>
          <p:nvPr/>
        </p:nvSpPr>
        <p:spPr>
          <a:xfrm>
            <a:off x="13732901" y="4505175"/>
            <a:ext cx="2649206" cy="547965"/>
          </a:xfrm>
          <a:prstGeom prst="rect">
            <a:avLst/>
          </a:prstGeom>
        </p:spPr>
        <p:txBody>
          <a:bodyPr lIns="0" tIns="0" rIns="0" bIns="0" rtlCol="0" anchor="t">
            <a:spAutoFit/>
          </a:bodyPr>
          <a:lstStyle/>
          <a:p>
            <a:pPr algn="ctr">
              <a:lnSpc>
                <a:spcPts val="4479"/>
              </a:lnSpc>
            </a:pPr>
            <a:r>
              <a:rPr lang="en-US" sz="3199">
                <a:solidFill>
                  <a:srgbClr val="000342"/>
                </a:solidFill>
                <a:latin typeface="HK Grotesk Medium"/>
              </a:rPr>
              <a:t>Fall 2022</a:t>
            </a:r>
          </a:p>
        </p:txBody>
      </p:sp>
      <p:sp>
        <p:nvSpPr>
          <p:cNvPr id="27" name="TextBox 27"/>
          <p:cNvSpPr txBox="1"/>
          <p:nvPr/>
        </p:nvSpPr>
        <p:spPr>
          <a:xfrm>
            <a:off x="13732901" y="6450842"/>
            <a:ext cx="2649206" cy="369332"/>
          </a:xfrm>
          <a:prstGeom prst="rect">
            <a:avLst/>
          </a:prstGeom>
        </p:spPr>
        <p:txBody>
          <a:bodyPr lIns="0" tIns="0" rIns="0" bIns="0" rtlCol="0" anchor="t">
            <a:spAutoFit/>
          </a:bodyPr>
          <a:lstStyle/>
          <a:p>
            <a:pPr algn="ctr">
              <a:lnSpc>
                <a:spcPts val="2939"/>
              </a:lnSpc>
            </a:pPr>
            <a:r>
              <a:rPr lang="en-US" sz="2099">
                <a:solidFill>
                  <a:srgbClr val="000000"/>
                </a:solidFill>
                <a:latin typeface="HK Grotesk Light"/>
              </a:rPr>
              <a:t>Project Conclusion</a:t>
            </a:r>
          </a:p>
        </p:txBody>
      </p:sp>
      <p:grpSp>
        <p:nvGrpSpPr>
          <p:cNvPr id="28" name="Group 28"/>
          <p:cNvGrpSpPr>
            <a:grpSpLocks noChangeAspect="1"/>
          </p:cNvGrpSpPr>
          <p:nvPr/>
        </p:nvGrpSpPr>
        <p:grpSpPr>
          <a:xfrm>
            <a:off x="14805392" y="5512040"/>
            <a:ext cx="504223" cy="504223"/>
            <a:chOff x="-2540" y="-2540"/>
            <a:chExt cx="6355080" cy="6355080"/>
          </a:xfrm>
        </p:grpSpPr>
        <p:sp>
          <p:nvSpPr>
            <p:cNvPr id="29" name="Freeform 29"/>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342"/>
            </a:solidFill>
          </p:spPr>
        </p:sp>
      </p:grpSp>
      <p:grpSp>
        <p:nvGrpSpPr>
          <p:cNvPr id="30" name="Group 30"/>
          <p:cNvGrpSpPr/>
          <p:nvPr/>
        </p:nvGrpSpPr>
        <p:grpSpPr>
          <a:xfrm rot="-10800000">
            <a:off x="-1862566" y="5656473"/>
            <a:ext cx="18244672" cy="148253"/>
            <a:chOff x="0" y="0"/>
            <a:chExt cx="70331471" cy="571500"/>
          </a:xfrm>
        </p:grpSpPr>
        <p:sp>
          <p:nvSpPr>
            <p:cNvPr id="31" name="Freeform 31"/>
            <p:cNvSpPr/>
            <p:nvPr/>
          </p:nvSpPr>
          <p:spPr>
            <a:xfrm>
              <a:off x="0" y="255270"/>
              <a:ext cx="70331471" cy="69850"/>
            </a:xfrm>
            <a:custGeom>
              <a:avLst/>
              <a:gdLst/>
              <a:ahLst/>
              <a:cxnLst/>
              <a:rect l="l" t="t" r="r" b="b"/>
              <a:pathLst>
                <a:path w="70331471" h="69850">
                  <a:moveTo>
                    <a:pt x="70040643" y="0"/>
                  </a:moveTo>
                  <a:lnTo>
                    <a:pt x="0" y="0"/>
                  </a:lnTo>
                  <a:lnTo>
                    <a:pt x="0" y="69850"/>
                  </a:lnTo>
                  <a:lnTo>
                    <a:pt x="70331471" y="69850"/>
                  </a:lnTo>
                  <a:lnTo>
                    <a:pt x="70331471" y="0"/>
                  </a:lnTo>
                  <a:close/>
                </a:path>
              </a:pathLst>
            </a:custGeom>
            <a:solidFill>
              <a:srgbClr val="6C7AA7"/>
            </a:solidFill>
          </p:spPr>
        </p:sp>
      </p:grpSp>
      <p:grpSp>
        <p:nvGrpSpPr>
          <p:cNvPr id="32" name="Group 32"/>
          <p:cNvGrpSpPr/>
          <p:nvPr/>
        </p:nvGrpSpPr>
        <p:grpSpPr>
          <a:xfrm>
            <a:off x="12173315" y="5630287"/>
            <a:ext cx="2650667" cy="234313"/>
            <a:chOff x="0" y="0"/>
            <a:chExt cx="9194800" cy="812800"/>
          </a:xfrm>
        </p:grpSpPr>
        <p:sp>
          <p:nvSpPr>
            <p:cNvPr id="33" name="Freeform 33"/>
            <p:cNvSpPr/>
            <p:nvPr/>
          </p:nvSpPr>
          <p:spPr>
            <a:xfrm>
              <a:off x="457200" y="304800"/>
              <a:ext cx="8331200" cy="203200"/>
            </a:xfrm>
            <a:custGeom>
              <a:avLst/>
              <a:gdLst/>
              <a:ahLst/>
              <a:cxnLst/>
              <a:rect l="l" t="t" r="r" b="b"/>
              <a:pathLst>
                <a:path w="8331200" h="203200">
                  <a:moveTo>
                    <a:pt x="101600" y="0"/>
                  </a:moveTo>
                  <a:cubicBezTo>
                    <a:pt x="157480" y="0"/>
                    <a:pt x="203200" y="45720"/>
                    <a:pt x="203200" y="101600"/>
                  </a:cubicBezTo>
                  <a:cubicBezTo>
                    <a:pt x="203200" y="157480"/>
                    <a:pt x="157480" y="203200"/>
                    <a:pt x="101600" y="203200"/>
                  </a:cubicBezTo>
                  <a:cubicBezTo>
                    <a:pt x="45720" y="203200"/>
                    <a:pt x="0" y="157480"/>
                    <a:pt x="0" y="101600"/>
                  </a:cubicBezTo>
                  <a:cubicBezTo>
                    <a:pt x="0" y="45720"/>
                    <a:pt x="45720" y="0"/>
                    <a:pt x="101600" y="0"/>
                  </a:cubicBezTo>
                  <a:close/>
                  <a:moveTo>
                    <a:pt x="508000" y="0"/>
                  </a:moveTo>
                  <a:cubicBezTo>
                    <a:pt x="563880" y="0"/>
                    <a:pt x="609600" y="45720"/>
                    <a:pt x="609600" y="101600"/>
                  </a:cubicBezTo>
                  <a:cubicBezTo>
                    <a:pt x="609600" y="157480"/>
                    <a:pt x="563880" y="203200"/>
                    <a:pt x="508000" y="203200"/>
                  </a:cubicBezTo>
                  <a:cubicBezTo>
                    <a:pt x="452120" y="203200"/>
                    <a:pt x="406400" y="157480"/>
                    <a:pt x="406400" y="101600"/>
                  </a:cubicBezTo>
                  <a:cubicBezTo>
                    <a:pt x="406400" y="45720"/>
                    <a:pt x="452120" y="0"/>
                    <a:pt x="508000" y="0"/>
                  </a:cubicBezTo>
                  <a:close/>
                  <a:moveTo>
                    <a:pt x="914400" y="0"/>
                  </a:moveTo>
                  <a:cubicBezTo>
                    <a:pt x="970280" y="0"/>
                    <a:pt x="1016000" y="45720"/>
                    <a:pt x="1016000" y="101600"/>
                  </a:cubicBezTo>
                  <a:cubicBezTo>
                    <a:pt x="1016000" y="157480"/>
                    <a:pt x="970280" y="203200"/>
                    <a:pt x="914400" y="203200"/>
                  </a:cubicBezTo>
                  <a:cubicBezTo>
                    <a:pt x="858520" y="203200"/>
                    <a:pt x="812800" y="157480"/>
                    <a:pt x="812800" y="101600"/>
                  </a:cubicBezTo>
                  <a:cubicBezTo>
                    <a:pt x="812800" y="45720"/>
                    <a:pt x="858520" y="0"/>
                    <a:pt x="914400" y="0"/>
                  </a:cubicBezTo>
                  <a:close/>
                  <a:moveTo>
                    <a:pt x="1320800" y="0"/>
                  </a:moveTo>
                  <a:cubicBezTo>
                    <a:pt x="1376680" y="0"/>
                    <a:pt x="1422400" y="45720"/>
                    <a:pt x="1422400" y="101600"/>
                  </a:cubicBezTo>
                  <a:cubicBezTo>
                    <a:pt x="1422400" y="157480"/>
                    <a:pt x="1376680" y="203200"/>
                    <a:pt x="1320800" y="203200"/>
                  </a:cubicBezTo>
                  <a:cubicBezTo>
                    <a:pt x="1264920" y="203200"/>
                    <a:pt x="1219200" y="157480"/>
                    <a:pt x="1219200" y="101600"/>
                  </a:cubicBezTo>
                  <a:cubicBezTo>
                    <a:pt x="1219200" y="45720"/>
                    <a:pt x="1264920" y="0"/>
                    <a:pt x="1320800" y="0"/>
                  </a:cubicBezTo>
                  <a:close/>
                  <a:moveTo>
                    <a:pt x="1727200" y="0"/>
                  </a:moveTo>
                  <a:cubicBezTo>
                    <a:pt x="1783080" y="0"/>
                    <a:pt x="1828800" y="45720"/>
                    <a:pt x="1828800" y="101600"/>
                  </a:cubicBezTo>
                  <a:cubicBezTo>
                    <a:pt x="1828800" y="157480"/>
                    <a:pt x="1783080" y="203200"/>
                    <a:pt x="1727200" y="203200"/>
                  </a:cubicBezTo>
                  <a:cubicBezTo>
                    <a:pt x="1671320" y="203200"/>
                    <a:pt x="1625600" y="157480"/>
                    <a:pt x="1625600" y="101600"/>
                  </a:cubicBezTo>
                  <a:cubicBezTo>
                    <a:pt x="1625600" y="45720"/>
                    <a:pt x="1671320" y="0"/>
                    <a:pt x="1727200" y="0"/>
                  </a:cubicBezTo>
                  <a:close/>
                  <a:moveTo>
                    <a:pt x="2133600" y="0"/>
                  </a:moveTo>
                  <a:cubicBezTo>
                    <a:pt x="2189480" y="0"/>
                    <a:pt x="2235200" y="45720"/>
                    <a:pt x="2235200" y="101600"/>
                  </a:cubicBezTo>
                  <a:cubicBezTo>
                    <a:pt x="2235200" y="157480"/>
                    <a:pt x="2189480" y="203200"/>
                    <a:pt x="2133600" y="203200"/>
                  </a:cubicBezTo>
                  <a:cubicBezTo>
                    <a:pt x="2077720" y="203200"/>
                    <a:pt x="2032000" y="157480"/>
                    <a:pt x="2032000" y="101600"/>
                  </a:cubicBezTo>
                  <a:cubicBezTo>
                    <a:pt x="2032000" y="45720"/>
                    <a:pt x="2077720" y="0"/>
                    <a:pt x="2133600" y="0"/>
                  </a:cubicBezTo>
                  <a:close/>
                  <a:moveTo>
                    <a:pt x="2540000" y="0"/>
                  </a:moveTo>
                  <a:cubicBezTo>
                    <a:pt x="2595880" y="0"/>
                    <a:pt x="2641600" y="45720"/>
                    <a:pt x="2641600" y="101600"/>
                  </a:cubicBezTo>
                  <a:cubicBezTo>
                    <a:pt x="2641600" y="157480"/>
                    <a:pt x="2595880" y="203200"/>
                    <a:pt x="2540000" y="203200"/>
                  </a:cubicBezTo>
                  <a:cubicBezTo>
                    <a:pt x="2484120" y="203200"/>
                    <a:pt x="2438400" y="157480"/>
                    <a:pt x="2438400" y="101600"/>
                  </a:cubicBezTo>
                  <a:cubicBezTo>
                    <a:pt x="2438400" y="45720"/>
                    <a:pt x="2484120" y="0"/>
                    <a:pt x="2540000" y="0"/>
                  </a:cubicBezTo>
                  <a:close/>
                  <a:moveTo>
                    <a:pt x="2946400" y="0"/>
                  </a:moveTo>
                  <a:cubicBezTo>
                    <a:pt x="3002280" y="0"/>
                    <a:pt x="3048000" y="45720"/>
                    <a:pt x="3048000" y="101600"/>
                  </a:cubicBezTo>
                  <a:cubicBezTo>
                    <a:pt x="3048000" y="157480"/>
                    <a:pt x="3002280" y="203200"/>
                    <a:pt x="2946400" y="203200"/>
                  </a:cubicBezTo>
                  <a:cubicBezTo>
                    <a:pt x="2890520" y="203200"/>
                    <a:pt x="2844800" y="157480"/>
                    <a:pt x="2844800" y="101600"/>
                  </a:cubicBezTo>
                  <a:cubicBezTo>
                    <a:pt x="2844800" y="45720"/>
                    <a:pt x="2890520" y="0"/>
                    <a:pt x="2946400" y="0"/>
                  </a:cubicBezTo>
                  <a:close/>
                  <a:moveTo>
                    <a:pt x="3352800" y="0"/>
                  </a:moveTo>
                  <a:cubicBezTo>
                    <a:pt x="3408680" y="0"/>
                    <a:pt x="3454400" y="45720"/>
                    <a:pt x="3454400" y="101600"/>
                  </a:cubicBezTo>
                  <a:cubicBezTo>
                    <a:pt x="3454400" y="157480"/>
                    <a:pt x="3408680" y="203200"/>
                    <a:pt x="3352800" y="203200"/>
                  </a:cubicBezTo>
                  <a:cubicBezTo>
                    <a:pt x="3296920" y="203200"/>
                    <a:pt x="3251200" y="157480"/>
                    <a:pt x="3251200" y="101600"/>
                  </a:cubicBezTo>
                  <a:cubicBezTo>
                    <a:pt x="3251200" y="45720"/>
                    <a:pt x="3296920" y="0"/>
                    <a:pt x="3352800" y="0"/>
                  </a:cubicBezTo>
                  <a:close/>
                  <a:moveTo>
                    <a:pt x="3759200" y="0"/>
                  </a:moveTo>
                  <a:cubicBezTo>
                    <a:pt x="3815080" y="0"/>
                    <a:pt x="3860800" y="45720"/>
                    <a:pt x="3860800" y="101600"/>
                  </a:cubicBezTo>
                  <a:cubicBezTo>
                    <a:pt x="3860800" y="157480"/>
                    <a:pt x="3815080" y="203200"/>
                    <a:pt x="3759200" y="203200"/>
                  </a:cubicBezTo>
                  <a:cubicBezTo>
                    <a:pt x="3703320" y="203200"/>
                    <a:pt x="3657600" y="157480"/>
                    <a:pt x="3657600" y="101600"/>
                  </a:cubicBezTo>
                  <a:cubicBezTo>
                    <a:pt x="3657600" y="45720"/>
                    <a:pt x="3703320" y="0"/>
                    <a:pt x="3759200" y="0"/>
                  </a:cubicBezTo>
                  <a:close/>
                  <a:moveTo>
                    <a:pt x="4165600" y="0"/>
                  </a:moveTo>
                  <a:cubicBezTo>
                    <a:pt x="4221480" y="0"/>
                    <a:pt x="4267200" y="45720"/>
                    <a:pt x="4267200" y="101600"/>
                  </a:cubicBezTo>
                  <a:cubicBezTo>
                    <a:pt x="4267200" y="157480"/>
                    <a:pt x="4221480" y="203200"/>
                    <a:pt x="4165600" y="203200"/>
                  </a:cubicBezTo>
                  <a:cubicBezTo>
                    <a:pt x="4109720" y="203200"/>
                    <a:pt x="4064000" y="157480"/>
                    <a:pt x="4064000" y="101600"/>
                  </a:cubicBezTo>
                  <a:cubicBezTo>
                    <a:pt x="4064000" y="45720"/>
                    <a:pt x="4109720" y="0"/>
                    <a:pt x="4165600" y="0"/>
                  </a:cubicBezTo>
                  <a:close/>
                  <a:moveTo>
                    <a:pt x="4572000" y="0"/>
                  </a:moveTo>
                  <a:cubicBezTo>
                    <a:pt x="4627880" y="0"/>
                    <a:pt x="4673600" y="45720"/>
                    <a:pt x="4673600" y="101600"/>
                  </a:cubicBezTo>
                  <a:cubicBezTo>
                    <a:pt x="4673600" y="157480"/>
                    <a:pt x="4627880" y="203200"/>
                    <a:pt x="4572000" y="203200"/>
                  </a:cubicBezTo>
                  <a:cubicBezTo>
                    <a:pt x="4516120" y="203200"/>
                    <a:pt x="4470400" y="157480"/>
                    <a:pt x="4470400" y="101600"/>
                  </a:cubicBezTo>
                  <a:cubicBezTo>
                    <a:pt x="4470400" y="45720"/>
                    <a:pt x="4516120" y="0"/>
                    <a:pt x="4572000" y="0"/>
                  </a:cubicBezTo>
                  <a:close/>
                  <a:moveTo>
                    <a:pt x="4978400" y="0"/>
                  </a:moveTo>
                  <a:cubicBezTo>
                    <a:pt x="5034280" y="0"/>
                    <a:pt x="5080000" y="45720"/>
                    <a:pt x="5080000" y="101600"/>
                  </a:cubicBezTo>
                  <a:cubicBezTo>
                    <a:pt x="5080000" y="157480"/>
                    <a:pt x="5034280" y="203200"/>
                    <a:pt x="4978400" y="203200"/>
                  </a:cubicBezTo>
                  <a:cubicBezTo>
                    <a:pt x="4922520" y="203200"/>
                    <a:pt x="4876800" y="157480"/>
                    <a:pt x="4876800" y="101600"/>
                  </a:cubicBezTo>
                  <a:cubicBezTo>
                    <a:pt x="4876800" y="45720"/>
                    <a:pt x="4922520" y="0"/>
                    <a:pt x="4978400" y="0"/>
                  </a:cubicBezTo>
                  <a:close/>
                  <a:moveTo>
                    <a:pt x="5384800" y="0"/>
                  </a:moveTo>
                  <a:cubicBezTo>
                    <a:pt x="5440680" y="0"/>
                    <a:pt x="5486400" y="45720"/>
                    <a:pt x="5486400" y="101600"/>
                  </a:cubicBezTo>
                  <a:cubicBezTo>
                    <a:pt x="5486400" y="157480"/>
                    <a:pt x="5440680" y="203200"/>
                    <a:pt x="5384800" y="203200"/>
                  </a:cubicBezTo>
                  <a:cubicBezTo>
                    <a:pt x="5328920" y="203200"/>
                    <a:pt x="5283200" y="157480"/>
                    <a:pt x="5283200" y="101600"/>
                  </a:cubicBezTo>
                  <a:cubicBezTo>
                    <a:pt x="5283200" y="45720"/>
                    <a:pt x="5328920" y="0"/>
                    <a:pt x="5384800" y="0"/>
                  </a:cubicBezTo>
                  <a:close/>
                  <a:moveTo>
                    <a:pt x="5791200" y="0"/>
                  </a:moveTo>
                  <a:cubicBezTo>
                    <a:pt x="5847080" y="0"/>
                    <a:pt x="5892800" y="45720"/>
                    <a:pt x="5892800" y="101600"/>
                  </a:cubicBezTo>
                  <a:cubicBezTo>
                    <a:pt x="5892800" y="157480"/>
                    <a:pt x="5847080" y="203200"/>
                    <a:pt x="5791200" y="203200"/>
                  </a:cubicBezTo>
                  <a:cubicBezTo>
                    <a:pt x="5735320" y="203200"/>
                    <a:pt x="5689600" y="157480"/>
                    <a:pt x="5689600" y="101600"/>
                  </a:cubicBezTo>
                  <a:cubicBezTo>
                    <a:pt x="5689600" y="45720"/>
                    <a:pt x="5735320" y="0"/>
                    <a:pt x="5791200" y="0"/>
                  </a:cubicBezTo>
                  <a:close/>
                  <a:moveTo>
                    <a:pt x="6197600" y="0"/>
                  </a:moveTo>
                  <a:cubicBezTo>
                    <a:pt x="6253480" y="0"/>
                    <a:pt x="6299200" y="45720"/>
                    <a:pt x="6299200" y="101600"/>
                  </a:cubicBezTo>
                  <a:cubicBezTo>
                    <a:pt x="6299200" y="157480"/>
                    <a:pt x="6253480" y="203200"/>
                    <a:pt x="6197600" y="203200"/>
                  </a:cubicBezTo>
                  <a:cubicBezTo>
                    <a:pt x="6141720" y="203200"/>
                    <a:pt x="6096000" y="157480"/>
                    <a:pt x="6096000" y="101600"/>
                  </a:cubicBezTo>
                  <a:cubicBezTo>
                    <a:pt x="6096000" y="45720"/>
                    <a:pt x="6141720" y="0"/>
                    <a:pt x="6197600" y="0"/>
                  </a:cubicBezTo>
                  <a:close/>
                  <a:moveTo>
                    <a:pt x="6604000" y="0"/>
                  </a:moveTo>
                  <a:cubicBezTo>
                    <a:pt x="6659880" y="0"/>
                    <a:pt x="6705600" y="45720"/>
                    <a:pt x="6705600" y="101600"/>
                  </a:cubicBezTo>
                  <a:cubicBezTo>
                    <a:pt x="6705600" y="157480"/>
                    <a:pt x="6659880" y="203200"/>
                    <a:pt x="6604000" y="203200"/>
                  </a:cubicBezTo>
                  <a:cubicBezTo>
                    <a:pt x="6548120" y="203200"/>
                    <a:pt x="6502400" y="157480"/>
                    <a:pt x="6502400" y="101600"/>
                  </a:cubicBezTo>
                  <a:cubicBezTo>
                    <a:pt x="6502400" y="45720"/>
                    <a:pt x="6548120" y="0"/>
                    <a:pt x="6604000" y="0"/>
                  </a:cubicBezTo>
                  <a:close/>
                  <a:moveTo>
                    <a:pt x="7010400" y="0"/>
                  </a:moveTo>
                  <a:cubicBezTo>
                    <a:pt x="7066280" y="0"/>
                    <a:pt x="7112000" y="45720"/>
                    <a:pt x="7112000" y="101600"/>
                  </a:cubicBezTo>
                  <a:cubicBezTo>
                    <a:pt x="7112000" y="157480"/>
                    <a:pt x="7066280" y="203200"/>
                    <a:pt x="7010400" y="203200"/>
                  </a:cubicBezTo>
                  <a:cubicBezTo>
                    <a:pt x="6954520" y="203200"/>
                    <a:pt x="6908800" y="157480"/>
                    <a:pt x="6908800" y="101600"/>
                  </a:cubicBezTo>
                  <a:cubicBezTo>
                    <a:pt x="6908800" y="45720"/>
                    <a:pt x="6954520" y="0"/>
                    <a:pt x="7010400" y="0"/>
                  </a:cubicBezTo>
                  <a:close/>
                  <a:moveTo>
                    <a:pt x="7416800" y="0"/>
                  </a:moveTo>
                  <a:cubicBezTo>
                    <a:pt x="7472680" y="0"/>
                    <a:pt x="7518400" y="45720"/>
                    <a:pt x="7518400" y="101600"/>
                  </a:cubicBezTo>
                  <a:cubicBezTo>
                    <a:pt x="7518400" y="157480"/>
                    <a:pt x="7472680" y="203200"/>
                    <a:pt x="7416800" y="203200"/>
                  </a:cubicBezTo>
                  <a:cubicBezTo>
                    <a:pt x="7360920" y="203200"/>
                    <a:pt x="7315200" y="157480"/>
                    <a:pt x="7315200" y="101600"/>
                  </a:cubicBezTo>
                  <a:cubicBezTo>
                    <a:pt x="7315200" y="45720"/>
                    <a:pt x="7360920" y="0"/>
                    <a:pt x="7416800" y="0"/>
                  </a:cubicBezTo>
                  <a:close/>
                  <a:moveTo>
                    <a:pt x="7823200" y="0"/>
                  </a:moveTo>
                  <a:cubicBezTo>
                    <a:pt x="7879080" y="0"/>
                    <a:pt x="7924800" y="45720"/>
                    <a:pt x="7924800" y="101600"/>
                  </a:cubicBezTo>
                  <a:cubicBezTo>
                    <a:pt x="7924800" y="157480"/>
                    <a:pt x="7879080" y="203200"/>
                    <a:pt x="7823200" y="203200"/>
                  </a:cubicBezTo>
                  <a:cubicBezTo>
                    <a:pt x="7767320" y="203200"/>
                    <a:pt x="7721600" y="157480"/>
                    <a:pt x="7721600" y="101600"/>
                  </a:cubicBezTo>
                  <a:cubicBezTo>
                    <a:pt x="7721600" y="45720"/>
                    <a:pt x="7767320" y="0"/>
                    <a:pt x="7823200" y="0"/>
                  </a:cubicBezTo>
                  <a:close/>
                  <a:moveTo>
                    <a:pt x="8229600" y="0"/>
                  </a:moveTo>
                  <a:cubicBezTo>
                    <a:pt x="8285480" y="0"/>
                    <a:pt x="8331200" y="45720"/>
                    <a:pt x="8331200" y="101600"/>
                  </a:cubicBezTo>
                  <a:cubicBezTo>
                    <a:pt x="8331200" y="157480"/>
                    <a:pt x="8285480" y="203200"/>
                    <a:pt x="8229600" y="203200"/>
                  </a:cubicBezTo>
                  <a:cubicBezTo>
                    <a:pt x="8173720" y="203200"/>
                    <a:pt x="8128000" y="157480"/>
                    <a:pt x="8128000" y="101600"/>
                  </a:cubicBezTo>
                  <a:cubicBezTo>
                    <a:pt x="8128000" y="45720"/>
                    <a:pt x="8173720" y="0"/>
                    <a:pt x="8229600" y="0"/>
                  </a:cubicBezTo>
                  <a:close/>
                </a:path>
              </a:pathLst>
            </a:custGeom>
            <a:solidFill>
              <a:srgbClr val="15216A"/>
            </a:solidFill>
          </p:spPr>
        </p:sp>
      </p:grpSp>
      <p:sp>
        <p:nvSpPr>
          <p:cNvPr id="34" name="TextBox 34"/>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IMAGINE OREM: REINVENTING BROWNFLEIDS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681075" y="-27133"/>
            <a:ext cx="2620907" cy="10341266"/>
            <a:chOff x="0" y="0"/>
            <a:chExt cx="527397" cy="2080941"/>
          </a:xfrm>
        </p:grpSpPr>
        <p:sp>
          <p:nvSpPr>
            <p:cNvPr id="3" name="Freeform 3"/>
            <p:cNvSpPr/>
            <p:nvPr/>
          </p:nvSpPr>
          <p:spPr>
            <a:xfrm>
              <a:off x="0" y="0"/>
              <a:ext cx="527397" cy="2080940"/>
            </a:xfrm>
            <a:custGeom>
              <a:avLst/>
              <a:gdLst/>
              <a:ahLst/>
              <a:cxnLst/>
              <a:rect l="l" t="t" r="r" b="b"/>
              <a:pathLst>
                <a:path w="527397" h="2080940">
                  <a:moveTo>
                    <a:pt x="0" y="0"/>
                  </a:moveTo>
                  <a:lnTo>
                    <a:pt x="527397" y="0"/>
                  </a:lnTo>
                  <a:lnTo>
                    <a:pt x="527397" y="2080940"/>
                  </a:lnTo>
                  <a:lnTo>
                    <a:pt x="0" y="2080940"/>
                  </a:lnTo>
                  <a:close/>
                </a:path>
              </a:pathLst>
            </a:custGeom>
            <a:solidFill>
              <a:srgbClr val="000342"/>
            </a:solidFill>
          </p:spPr>
        </p:sp>
      </p:grpSp>
      <p:pic>
        <p:nvPicPr>
          <p:cNvPr id="4"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39799" y="1381568"/>
            <a:ext cx="6551729" cy="8905432"/>
          </a:xfrm>
          <a:prstGeom prst="rect">
            <a:avLst/>
          </a:prstGeom>
        </p:spPr>
      </p:pic>
      <p:grpSp>
        <p:nvGrpSpPr>
          <p:cNvPr id="5" name="Group 5"/>
          <p:cNvGrpSpPr/>
          <p:nvPr/>
        </p:nvGrpSpPr>
        <p:grpSpPr>
          <a:xfrm>
            <a:off x="13921498" y="1312560"/>
            <a:ext cx="932345" cy="148253"/>
            <a:chOff x="0" y="0"/>
            <a:chExt cx="3594100" cy="571500"/>
          </a:xfrm>
        </p:grpSpPr>
        <p:sp>
          <p:nvSpPr>
            <p:cNvPr id="6" name="Freeform 6"/>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sp>
      </p:grpSp>
      <p:grpSp>
        <p:nvGrpSpPr>
          <p:cNvPr id="7" name="Group 7"/>
          <p:cNvGrpSpPr/>
          <p:nvPr/>
        </p:nvGrpSpPr>
        <p:grpSpPr>
          <a:xfrm rot="5400000">
            <a:off x="651183" y="8243855"/>
            <a:ext cx="1268746" cy="148253"/>
            <a:chOff x="0" y="0"/>
            <a:chExt cx="4890895" cy="571500"/>
          </a:xfrm>
        </p:grpSpPr>
        <p:sp>
          <p:nvSpPr>
            <p:cNvPr id="8" name="Freeform 8"/>
            <p:cNvSpPr/>
            <p:nvPr/>
          </p:nvSpPr>
          <p:spPr>
            <a:xfrm>
              <a:off x="0" y="255270"/>
              <a:ext cx="4890895" cy="69850"/>
            </a:xfrm>
            <a:custGeom>
              <a:avLst/>
              <a:gdLst/>
              <a:ahLst/>
              <a:cxnLst/>
              <a:rect l="l" t="t" r="r" b="b"/>
              <a:pathLst>
                <a:path w="4890895" h="69850">
                  <a:moveTo>
                    <a:pt x="4600065" y="0"/>
                  </a:moveTo>
                  <a:lnTo>
                    <a:pt x="0" y="0"/>
                  </a:lnTo>
                  <a:lnTo>
                    <a:pt x="0" y="69850"/>
                  </a:lnTo>
                  <a:lnTo>
                    <a:pt x="4890895" y="69850"/>
                  </a:lnTo>
                  <a:lnTo>
                    <a:pt x="4890895" y="0"/>
                  </a:lnTo>
                  <a:close/>
                </a:path>
              </a:pathLst>
            </a:custGeom>
            <a:solidFill>
              <a:srgbClr val="6C7AA7"/>
            </a:solidFill>
          </p:spPr>
        </p:sp>
      </p:grpSp>
      <p:grpSp>
        <p:nvGrpSpPr>
          <p:cNvPr id="9" name="Group 9"/>
          <p:cNvGrpSpPr/>
          <p:nvPr/>
        </p:nvGrpSpPr>
        <p:grpSpPr>
          <a:xfrm rot="5400000">
            <a:off x="3477178" y="5310125"/>
            <a:ext cx="11333645" cy="148253"/>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grpSp>
        <p:nvGrpSpPr>
          <p:cNvPr id="11" name="Group 11"/>
          <p:cNvGrpSpPr/>
          <p:nvPr/>
        </p:nvGrpSpPr>
        <p:grpSpPr>
          <a:xfrm rot="5400000">
            <a:off x="8527304" y="-275581"/>
            <a:ext cx="1233392" cy="148253"/>
            <a:chOff x="0" y="0"/>
            <a:chExt cx="4754608" cy="571500"/>
          </a:xfrm>
        </p:grpSpPr>
        <p:sp>
          <p:nvSpPr>
            <p:cNvPr id="12" name="Freeform 12"/>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6C7AA7"/>
            </a:solidFill>
          </p:spPr>
        </p:sp>
      </p:grpSp>
      <p:grpSp>
        <p:nvGrpSpPr>
          <p:cNvPr id="13" name="Group 13"/>
          <p:cNvGrpSpPr/>
          <p:nvPr/>
        </p:nvGrpSpPr>
        <p:grpSpPr>
          <a:xfrm rot="5400000">
            <a:off x="8527304" y="10429330"/>
            <a:ext cx="1233392" cy="148253"/>
            <a:chOff x="0" y="0"/>
            <a:chExt cx="4754608" cy="571500"/>
          </a:xfrm>
        </p:grpSpPr>
        <p:sp>
          <p:nvSpPr>
            <p:cNvPr id="14" name="Freeform 14"/>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6C7AA7"/>
            </a:solidFill>
          </p:spPr>
        </p:sp>
      </p:grpSp>
      <p:grpSp>
        <p:nvGrpSpPr>
          <p:cNvPr id="15" name="Group 15"/>
          <p:cNvGrpSpPr/>
          <p:nvPr/>
        </p:nvGrpSpPr>
        <p:grpSpPr>
          <a:xfrm rot="1341049">
            <a:off x="8518360" y="5492881"/>
            <a:ext cx="4651450" cy="1357293"/>
            <a:chOff x="0" y="0"/>
            <a:chExt cx="6350000" cy="1852930"/>
          </a:xfrm>
        </p:grpSpPr>
        <p:sp>
          <p:nvSpPr>
            <p:cNvPr id="16" name="Freeform 16"/>
            <p:cNvSpPr/>
            <p:nvPr/>
          </p:nvSpPr>
          <p:spPr>
            <a:xfrm>
              <a:off x="0" y="0"/>
              <a:ext cx="6350000" cy="1854200"/>
            </a:xfrm>
            <a:custGeom>
              <a:avLst/>
              <a:gdLst/>
              <a:ahLst/>
              <a:cxnLst/>
              <a:rect l="l" t="t" r="r" b="b"/>
              <a:pathLst>
                <a:path w="6350000" h="1854200">
                  <a:moveTo>
                    <a:pt x="6249670" y="739140"/>
                  </a:moveTo>
                  <a:lnTo>
                    <a:pt x="5328920" y="49530"/>
                  </a:lnTo>
                  <a:cubicBezTo>
                    <a:pt x="5284470" y="16510"/>
                    <a:pt x="5236210" y="0"/>
                    <a:pt x="5186680" y="0"/>
                  </a:cubicBezTo>
                  <a:cubicBezTo>
                    <a:pt x="5081270" y="0"/>
                    <a:pt x="5003800" y="81280"/>
                    <a:pt x="5003800" y="194310"/>
                  </a:cubicBezTo>
                  <a:lnTo>
                    <a:pt x="5003800" y="605790"/>
                  </a:lnTo>
                  <a:lnTo>
                    <a:pt x="313690" y="605790"/>
                  </a:lnTo>
                  <a:cubicBezTo>
                    <a:pt x="139700" y="609600"/>
                    <a:pt x="0" y="751840"/>
                    <a:pt x="0" y="927100"/>
                  </a:cubicBezTo>
                  <a:cubicBezTo>
                    <a:pt x="0" y="1102360"/>
                    <a:pt x="139700" y="1244600"/>
                    <a:pt x="313690" y="1248410"/>
                  </a:cubicBezTo>
                  <a:lnTo>
                    <a:pt x="5003800" y="1248410"/>
                  </a:lnTo>
                  <a:lnTo>
                    <a:pt x="5003800" y="1659890"/>
                  </a:lnTo>
                  <a:cubicBezTo>
                    <a:pt x="5003800" y="1772920"/>
                    <a:pt x="5081270" y="1854200"/>
                    <a:pt x="5186680" y="1854200"/>
                  </a:cubicBezTo>
                  <a:cubicBezTo>
                    <a:pt x="5236210" y="1854200"/>
                    <a:pt x="5284470" y="1836420"/>
                    <a:pt x="5328920" y="1803400"/>
                  </a:cubicBezTo>
                  <a:lnTo>
                    <a:pt x="6249670" y="1115060"/>
                  </a:lnTo>
                  <a:cubicBezTo>
                    <a:pt x="6313170" y="1066800"/>
                    <a:pt x="6350000" y="998220"/>
                    <a:pt x="6350000" y="927100"/>
                  </a:cubicBezTo>
                  <a:cubicBezTo>
                    <a:pt x="6350000" y="854710"/>
                    <a:pt x="6313170" y="787400"/>
                    <a:pt x="6249670" y="739140"/>
                  </a:cubicBezTo>
                  <a:close/>
                </a:path>
              </a:pathLst>
            </a:custGeom>
            <a:solidFill>
              <a:srgbClr val="15216A"/>
            </a:solidFill>
          </p:spPr>
        </p:sp>
      </p:grpSp>
      <p:grpSp>
        <p:nvGrpSpPr>
          <p:cNvPr id="17" name="Group 17"/>
          <p:cNvGrpSpPr/>
          <p:nvPr/>
        </p:nvGrpSpPr>
        <p:grpSpPr>
          <a:xfrm>
            <a:off x="2565992" y="3834721"/>
            <a:ext cx="5869020" cy="3935028"/>
            <a:chOff x="0" y="0"/>
            <a:chExt cx="7825360" cy="5246704"/>
          </a:xfrm>
        </p:grpSpPr>
        <p:sp>
          <p:nvSpPr>
            <p:cNvPr id="18" name="TextBox 18"/>
            <p:cNvSpPr txBox="1"/>
            <p:nvPr/>
          </p:nvSpPr>
          <p:spPr>
            <a:xfrm>
              <a:off x="0" y="-66675"/>
              <a:ext cx="7825360" cy="2208583"/>
            </a:xfrm>
            <a:prstGeom prst="rect">
              <a:avLst/>
            </a:prstGeom>
          </p:spPr>
          <p:txBody>
            <a:bodyPr lIns="0" tIns="0" rIns="0" bIns="0" rtlCol="0" anchor="t">
              <a:spAutoFit/>
            </a:bodyPr>
            <a:lstStyle/>
            <a:p>
              <a:pPr>
                <a:lnSpc>
                  <a:spcPts val="4479"/>
                </a:lnSpc>
              </a:pPr>
              <a:r>
                <a:rPr lang="en-US" sz="3199">
                  <a:solidFill>
                    <a:srgbClr val="000000"/>
                  </a:solidFill>
                  <a:latin typeface="HK Grotesk Medium"/>
                </a:rPr>
                <a:t>Program Application is available on the project website at </a:t>
              </a:r>
              <a:r>
                <a:rPr lang="en-US" sz="3199" u="sng">
                  <a:solidFill>
                    <a:srgbClr val="000000"/>
                  </a:solidFill>
                  <a:latin typeface="HK Grotesk Medium"/>
                </a:rPr>
                <a:t>brsinc.com/orem</a:t>
              </a:r>
            </a:p>
          </p:txBody>
        </p:sp>
        <p:sp>
          <p:nvSpPr>
            <p:cNvPr id="19" name="TextBox 19"/>
            <p:cNvSpPr txBox="1"/>
            <p:nvPr/>
          </p:nvSpPr>
          <p:spPr>
            <a:xfrm>
              <a:off x="0" y="2422859"/>
              <a:ext cx="7825360" cy="2823845"/>
            </a:xfrm>
            <a:prstGeom prst="rect">
              <a:avLst/>
            </a:prstGeom>
          </p:spPr>
          <p:txBody>
            <a:bodyPr lIns="0" tIns="0" rIns="0" bIns="0" rtlCol="0" anchor="t">
              <a:spAutoFit/>
            </a:bodyPr>
            <a:lstStyle/>
            <a:p>
              <a:pPr>
                <a:lnSpc>
                  <a:spcPts val="3359"/>
                </a:lnSpc>
              </a:pPr>
              <a:r>
                <a:rPr lang="en-US" sz="2400" spc="60">
                  <a:solidFill>
                    <a:srgbClr val="000000"/>
                  </a:solidFill>
                  <a:latin typeface="HK Grotesk Light"/>
                </a:rPr>
                <a:t>A link to the application is on the toolbar.</a:t>
              </a:r>
            </a:p>
            <a:p>
              <a:pPr>
                <a:lnSpc>
                  <a:spcPts val="3359"/>
                </a:lnSpc>
              </a:pPr>
              <a:endParaRPr lang="en-US" sz="2400" spc="60">
                <a:solidFill>
                  <a:srgbClr val="000000"/>
                </a:solidFill>
                <a:latin typeface="HK Grotesk Light"/>
              </a:endParaRPr>
            </a:p>
            <a:p>
              <a:pPr>
                <a:lnSpc>
                  <a:spcPts val="3359"/>
                </a:lnSpc>
              </a:pPr>
              <a:r>
                <a:rPr lang="en-US" sz="2400" spc="60">
                  <a:solidFill>
                    <a:srgbClr val="000000"/>
                  </a:solidFill>
                  <a:latin typeface="HK Grotesk Light"/>
                </a:rPr>
                <a:t>If you are interested in having an assessment completed in spring 2021, please submit an application by 12/1.  </a:t>
              </a:r>
            </a:p>
          </p:txBody>
        </p:sp>
      </p:grpSp>
      <p:sp>
        <p:nvSpPr>
          <p:cNvPr id="20" name="TextBox 20"/>
          <p:cNvSpPr txBox="1"/>
          <p:nvPr/>
        </p:nvSpPr>
        <p:spPr>
          <a:xfrm>
            <a:off x="2565992" y="2354655"/>
            <a:ext cx="5869020" cy="910149"/>
          </a:xfrm>
          <a:prstGeom prst="rect">
            <a:avLst/>
          </a:prstGeom>
        </p:spPr>
        <p:txBody>
          <a:bodyPr lIns="0" tIns="0" rIns="0" bIns="0" rtlCol="0" anchor="t">
            <a:spAutoFit/>
          </a:bodyPr>
          <a:lstStyle/>
          <a:p>
            <a:pPr>
              <a:lnSpc>
                <a:spcPts val="6767"/>
              </a:lnSpc>
            </a:pPr>
            <a:r>
              <a:rPr lang="en-US" sz="7200" spc="64">
                <a:solidFill>
                  <a:srgbClr val="000342"/>
                </a:solidFill>
                <a:latin typeface="Vesper Libre Bold"/>
              </a:rPr>
              <a:t>To Apply </a:t>
            </a:r>
          </a:p>
        </p:txBody>
      </p:sp>
      <p:sp>
        <p:nvSpPr>
          <p:cNvPr id="21" name="TextBox 21"/>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IMAGINE OREM: REINVENTING BROWNFLEIDS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91325" y="2541677"/>
            <a:ext cx="13716987" cy="1007316"/>
          </a:xfrm>
          <a:prstGeom prst="rect">
            <a:avLst/>
          </a:prstGeom>
        </p:spPr>
        <p:txBody>
          <a:bodyPr lIns="0" tIns="0" rIns="0" bIns="0" rtlCol="0" anchor="t">
            <a:spAutoFit/>
          </a:bodyPr>
          <a:lstStyle/>
          <a:p>
            <a:pPr>
              <a:lnSpc>
                <a:spcPts val="8063"/>
              </a:lnSpc>
            </a:pPr>
            <a:r>
              <a:rPr lang="en-US" sz="6399" spc="57">
                <a:solidFill>
                  <a:srgbClr val="000342"/>
                </a:solidFill>
                <a:latin typeface="Vesper Libre Bold"/>
              </a:rPr>
              <a:t>Frequently Asked Questions</a:t>
            </a:r>
          </a:p>
        </p:txBody>
      </p:sp>
      <p:grpSp>
        <p:nvGrpSpPr>
          <p:cNvPr id="3" name="Group 3"/>
          <p:cNvGrpSpPr/>
          <p:nvPr/>
        </p:nvGrpSpPr>
        <p:grpSpPr>
          <a:xfrm rot="5400000">
            <a:off x="-2592624" y="6724129"/>
            <a:ext cx="7758531" cy="148253"/>
            <a:chOff x="0" y="0"/>
            <a:chExt cx="29908397" cy="571500"/>
          </a:xfrm>
        </p:grpSpPr>
        <p:sp>
          <p:nvSpPr>
            <p:cNvPr id="4" name="Freeform 4"/>
            <p:cNvSpPr/>
            <p:nvPr/>
          </p:nvSpPr>
          <p:spPr>
            <a:xfrm>
              <a:off x="0" y="255270"/>
              <a:ext cx="29908398" cy="69850"/>
            </a:xfrm>
            <a:custGeom>
              <a:avLst/>
              <a:gdLst/>
              <a:ahLst/>
              <a:cxnLst/>
              <a:rect l="l" t="t" r="r" b="b"/>
              <a:pathLst>
                <a:path w="29908398" h="69850">
                  <a:moveTo>
                    <a:pt x="29617566" y="0"/>
                  </a:moveTo>
                  <a:lnTo>
                    <a:pt x="0" y="0"/>
                  </a:lnTo>
                  <a:lnTo>
                    <a:pt x="0" y="69850"/>
                  </a:lnTo>
                  <a:lnTo>
                    <a:pt x="29908398" y="69850"/>
                  </a:lnTo>
                  <a:lnTo>
                    <a:pt x="29908398" y="0"/>
                  </a:lnTo>
                  <a:close/>
                </a:path>
              </a:pathLst>
            </a:custGeom>
            <a:solidFill>
              <a:srgbClr val="F4F4F4"/>
            </a:solidFill>
          </p:spPr>
        </p:sp>
      </p:grpSp>
      <p:grpSp>
        <p:nvGrpSpPr>
          <p:cNvPr id="5" name="Group 5"/>
          <p:cNvGrpSpPr/>
          <p:nvPr/>
        </p:nvGrpSpPr>
        <p:grpSpPr>
          <a:xfrm>
            <a:off x="16999709" y="-67120"/>
            <a:ext cx="1401815" cy="10434938"/>
            <a:chOff x="0" y="0"/>
            <a:chExt cx="326008" cy="2426767"/>
          </a:xfrm>
        </p:grpSpPr>
        <p:sp>
          <p:nvSpPr>
            <p:cNvPr id="6" name="Freeform 6"/>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sp>
      </p:grpSp>
      <p:grpSp>
        <p:nvGrpSpPr>
          <p:cNvPr id="7" name="Group 7"/>
          <p:cNvGrpSpPr/>
          <p:nvPr/>
        </p:nvGrpSpPr>
        <p:grpSpPr>
          <a:xfrm rot="5400000">
            <a:off x="11332887" y="5310125"/>
            <a:ext cx="11333645" cy="148253"/>
            <a:chOff x="0" y="0"/>
            <a:chExt cx="43690120" cy="571500"/>
          </a:xfrm>
        </p:grpSpPr>
        <p:sp>
          <p:nvSpPr>
            <p:cNvPr id="8" name="Freeform 8"/>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grpSp>
        <p:nvGrpSpPr>
          <p:cNvPr id="9" name="Group 9"/>
          <p:cNvGrpSpPr/>
          <p:nvPr/>
        </p:nvGrpSpPr>
        <p:grpSpPr>
          <a:xfrm rot="5400000">
            <a:off x="938456" y="2890708"/>
            <a:ext cx="696371" cy="148253"/>
            <a:chOff x="0" y="0"/>
            <a:chExt cx="2684442" cy="571500"/>
          </a:xfrm>
        </p:grpSpPr>
        <p:sp>
          <p:nvSpPr>
            <p:cNvPr id="10" name="Freeform 10"/>
            <p:cNvSpPr/>
            <p:nvPr/>
          </p:nvSpPr>
          <p:spPr>
            <a:xfrm>
              <a:off x="0" y="255270"/>
              <a:ext cx="2684442" cy="69850"/>
            </a:xfrm>
            <a:custGeom>
              <a:avLst/>
              <a:gdLst/>
              <a:ahLst/>
              <a:cxnLst/>
              <a:rect l="l" t="t" r="r" b="b"/>
              <a:pathLst>
                <a:path w="2684442" h="69850">
                  <a:moveTo>
                    <a:pt x="2393612" y="0"/>
                  </a:moveTo>
                  <a:lnTo>
                    <a:pt x="0" y="0"/>
                  </a:lnTo>
                  <a:lnTo>
                    <a:pt x="0" y="69850"/>
                  </a:lnTo>
                  <a:lnTo>
                    <a:pt x="2684442" y="69850"/>
                  </a:lnTo>
                  <a:lnTo>
                    <a:pt x="2684442" y="0"/>
                  </a:lnTo>
                  <a:close/>
                </a:path>
              </a:pathLst>
            </a:custGeom>
            <a:solidFill>
              <a:srgbClr val="6C7AA7"/>
            </a:solidFill>
          </p:spPr>
        </p:sp>
      </p:grpSp>
      <p:grpSp>
        <p:nvGrpSpPr>
          <p:cNvPr id="11" name="Group 11"/>
          <p:cNvGrpSpPr/>
          <p:nvPr/>
        </p:nvGrpSpPr>
        <p:grpSpPr>
          <a:xfrm rot="5400000">
            <a:off x="8484946" y="10493844"/>
            <a:ext cx="1318108" cy="148253"/>
            <a:chOff x="0" y="0"/>
            <a:chExt cx="5081181" cy="571500"/>
          </a:xfrm>
        </p:grpSpPr>
        <p:sp>
          <p:nvSpPr>
            <p:cNvPr id="12" name="Freeform 12"/>
            <p:cNvSpPr/>
            <p:nvPr/>
          </p:nvSpPr>
          <p:spPr>
            <a:xfrm>
              <a:off x="0" y="255270"/>
              <a:ext cx="5081181" cy="69850"/>
            </a:xfrm>
            <a:custGeom>
              <a:avLst/>
              <a:gdLst/>
              <a:ahLst/>
              <a:cxnLst/>
              <a:rect l="l" t="t" r="r" b="b"/>
              <a:pathLst>
                <a:path w="5081181" h="69850">
                  <a:moveTo>
                    <a:pt x="4790351" y="0"/>
                  </a:moveTo>
                  <a:lnTo>
                    <a:pt x="0" y="0"/>
                  </a:lnTo>
                  <a:lnTo>
                    <a:pt x="0" y="69850"/>
                  </a:lnTo>
                  <a:lnTo>
                    <a:pt x="5081181" y="69850"/>
                  </a:lnTo>
                  <a:lnTo>
                    <a:pt x="5081181" y="0"/>
                  </a:lnTo>
                  <a:close/>
                </a:path>
              </a:pathLst>
            </a:custGeom>
            <a:solidFill>
              <a:srgbClr val="FFFFFF"/>
            </a:solidFill>
            <a:ln>
              <a:solidFill>
                <a:srgbClr val="000000"/>
              </a:solidFill>
            </a:ln>
          </p:spPr>
        </p:sp>
      </p:grpSp>
      <p:grpSp>
        <p:nvGrpSpPr>
          <p:cNvPr id="13" name="Group 13"/>
          <p:cNvGrpSpPr/>
          <p:nvPr/>
        </p:nvGrpSpPr>
        <p:grpSpPr>
          <a:xfrm>
            <a:off x="1891325" y="5085133"/>
            <a:ext cx="2617647" cy="2797070"/>
            <a:chOff x="0" y="-47625"/>
            <a:chExt cx="3490196" cy="3729427"/>
          </a:xfrm>
        </p:grpSpPr>
        <p:sp>
          <p:nvSpPr>
            <p:cNvPr id="14" name="TextBox 14"/>
            <p:cNvSpPr txBox="1"/>
            <p:nvPr/>
          </p:nvSpPr>
          <p:spPr>
            <a:xfrm>
              <a:off x="0" y="-47625"/>
              <a:ext cx="3490196" cy="976630"/>
            </a:xfrm>
            <a:prstGeom prst="rect">
              <a:avLst/>
            </a:prstGeom>
          </p:spPr>
          <p:txBody>
            <a:bodyPr lIns="0" tIns="0" rIns="0" bIns="0" rtlCol="0" anchor="t">
              <a:spAutoFit/>
            </a:bodyPr>
            <a:lstStyle/>
            <a:p>
              <a:pPr>
                <a:lnSpc>
                  <a:spcPts val="2940"/>
                </a:lnSpc>
              </a:pPr>
              <a:r>
                <a:rPr lang="en-US" sz="2100">
                  <a:solidFill>
                    <a:srgbClr val="000000"/>
                  </a:solidFill>
                  <a:latin typeface="HK Grotesk Bold"/>
                </a:rPr>
                <a:t>WHO REVIEWS THE APPLICATIONS?</a:t>
              </a:r>
            </a:p>
          </p:txBody>
        </p:sp>
        <p:sp>
          <p:nvSpPr>
            <p:cNvPr id="15" name="TextBox 15"/>
            <p:cNvSpPr txBox="1"/>
            <p:nvPr/>
          </p:nvSpPr>
          <p:spPr>
            <a:xfrm>
              <a:off x="0" y="1218819"/>
              <a:ext cx="3490196" cy="2462983"/>
            </a:xfrm>
            <a:prstGeom prst="rect">
              <a:avLst/>
            </a:prstGeom>
          </p:spPr>
          <p:txBody>
            <a:bodyPr lIns="0" tIns="0" rIns="0" bIns="0" rtlCol="0" anchor="t">
              <a:spAutoFit/>
            </a:bodyPr>
            <a:lstStyle/>
            <a:p>
              <a:pPr>
                <a:lnSpc>
                  <a:spcPts val="2939"/>
                </a:lnSpc>
              </a:pPr>
              <a:r>
                <a:rPr lang="en-US" sz="2099" dirty="0">
                  <a:solidFill>
                    <a:srgbClr val="000000"/>
                  </a:solidFill>
                  <a:latin typeface="HK Grotesk Light"/>
                </a:rPr>
                <a:t>Both Orem and EPA review the applications. For petroleum sites, UDEQ will also review.</a:t>
              </a:r>
            </a:p>
          </p:txBody>
        </p:sp>
      </p:grpSp>
      <p:grpSp>
        <p:nvGrpSpPr>
          <p:cNvPr id="16" name="Group 16"/>
          <p:cNvGrpSpPr/>
          <p:nvPr/>
        </p:nvGrpSpPr>
        <p:grpSpPr>
          <a:xfrm>
            <a:off x="5767861" y="5114003"/>
            <a:ext cx="2661892" cy="3903717"/>
            <a:chOff x="0" y="0"/>
            <a:chExt cx="3549190" cy="5204956"/>
          </a:xfrm>
        </p:grpSpPr>
        <p:sp>
          <p:nvSpPr>
            <p:cNvPr id="17" name="TextBox 17"/>
            <p:cNvSpPr txBox="1"/>
            <p:nvPr/>
          </p:nvSpPr>
          <p:spPr>
            <a:xfrm>
              <a:off x="0" y="-47625"/>
              <a:ext cx="3549190" cy="1476693"/>
            </a:xfrm>
            <a:prstGeom prst="rect">
              <a:avLst/>
            </a:prstGeom>
          </p:spPr>
          <p:txBody>
            <a:bodyPr lIns="0" tIns="0" rIns="0" bIns="0" rtlCol="0" anchor="t">
              <a:spAutoFit/>
            </a:bodyPr>
            <a:lstStyle/>
            <a:p>
              <a:pPr>
                <a:lnSpc>
                  <a:spcPts val="2940"/>
                </a:lnSpc>
              </a:pPr>
              <a:r>
                <a:rPr lang="en-US" sz="2100">
                  <a:solidFill>
                    <a:srgbClr val="000000"/>
                  </a:solidFill>
                  <a:latin typeface="HK Grotesk Bold"/>
                </a:rPr>
                <a:t>HOW ARE THE APPLICANTS NOTIFIED?</a:t>
              </a:r>
            </a:p>
          </p:txBody>
        </p:sp>
        <p:sp>
          <p:nvSpPr>
            <p:cNvPr id="18" name="TextBox 18"/>
            <p:cNvSpPr txBox="1"/>
            <p:nvPr/>
          </p:nvSpPr>
          <p:spPr>
            <a:xfrm>
              <a:off x="0" y="1728013"/>
              <a:ext cx="3549190" cy="3476942"/>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Selected applicants will receive a confirmation letter or email within three weeks of the receipt of the application to schedule a kick-off call. </a:t>
              </a:r>
            </a:p>
          </p:txBody>
        </p:sp>
      </p:grpSp>
      <p:grpSp>
        <p:nvGrpSpPr>
          <p:cNvPr id="19" name="Group 19"/>
          <p:cNvGrpSpPr/>
          <p:nvPr/>
        </p:nvGrpSpPr>
        <p:grpSpPr>
          <a:xfrm>
            <a:off x="9704439" y="5150349"/>
            <a:ext cx="2661892" cy="3492324"/>
            <a:chOff x="0" y="0"/>
            <a:chExt cx="3549190" cy="4656432"/>
          </a:xfrm>
        </p:grpSpPr>
        <p:sp>
          <p:nvSpPr>
            <p:cNvPr id="20" name="TextBox 20"/>
            <p:cNvSpPr txBox="1"/>
            <p:nvPr/>
          </p:nvSpPr>
          <p:spPr>
            <a:xfrm>
              <a:off x="0" y="-47625"/>
              <a:ext cx="3549190" cy="1476693"/>
            </a:xfrm>
            <a:prstGeom prst="rect">
              <a:avLst/>
            </a:prstGeom>
          </p:spPr>
          <p:txBody>
            <a:bodyPr lIns="0" tIns="0" rIns="0" bIns="0" rtlCol="0" anchor="t">
              <a:spAutoFit/>
            </a:bodyPr>
            <a:lstStyle/>
            <a:p>
              <a:pPr>
                <a:lnSpc>
                  <a:spcPts val="2940"/>
                </a:lnSpc>
              </a:pPr>
              <a:r>
                <a:rPr lang="en-US" sz="2100" dirty="0">
                  <a:solidFill>
                    <a:srgbClr val="000000"/>
                  </a:solidFill>
                  <a:latin typeface="HK Grotesk Bold"/>
                </a:rPr>
                <a:t>HOW LONG WILL THE ASSESSMENT TAKE?</a:t>
              </a:r>
            </a:p>
          </p:txBody>
        </p:sp>
        <p:sp>
          <p:nvSpPr>
            <p:cNvPr id="21" name="TextBox 21"/>
            <p:cNvSpPr txBox="1"/>
            <p:nvPr/>
          </p:nvSpPr>
          <p:spPr>
            <a:xfrm>
              <a:off x="0" y="1679552"/>
              <a:ext cx="3549190" cy="2976880"/>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Upon approval of the application, assessment activities will be initiated within 30 days of the kick-off call.</a:t>
              </a:r>
            </a:p>
          </p:txBody>
        </p:sp>
      </p:grpSp>
      <p:grpSp>
        <p:nvGrpSpPr>
          <p:cNvPr id="22" name="Group 22"/>
          <p:cNvGrpSpPr/>
          <p:nvPr/>
        </p:nvGrpSpPr>
        <p:grpSpPr>
          <a:xfrm>
            <a:off x="13673676" y="5143500"/>
            <a:ext cx="2632396" cy="2749079"/>
            <a:chOff x="0" y="0"/>
            <a:chExt cx="3509861" cy="3665439"/>
          </a:xfrm>
        </p:grpSpPr>
        <p:sp>
          <p:nvSpPr>
            <p:cNvPr id="23" name="TextBox 23"/>
            <p:cNvSpPr txBox="1"/>
            <p:nvPr/>
          </p:nvSpPr>
          <p:spPr>
            <a:xfrm>
              <a:off x="0" y="-47625"/>
              <a:ext cx="3509861" cy="1476693"/>
            </a:xfrm>
            <a:prstGeom prst="rect">
              <a:avLst/>
            </a:prstGeom>
          </p:spPr>
          <p:txBody>
            <a:bodyPr lIns="0" tIns="0" rIns="0" bIns="0" rtlCol="0" anchor="t">
              <a:spAutoFit/>
            </a:bodyPr>
            <a:lstStyle/>
            <a:p>
              <a:pPr>
                <a:lnSpc>
                  <a:spcPts val="2940"/>
                </a:lnSpc>
              </a:pPr>
              <a:r>
                <a:rPr lang="en-US" sz="2100">
                  <a:solidFill>
                    <a:srgbClr val="000000"/>
                  </a:solidFill>
                  <a:latin typeface="HK Grotesk Bold"/>
                </a:rPr>
                <a:t>WHAT IS THE COST TO THE PROPERTY OWNER?</a:t>
              </a:r>
            </a:p>
          </p:txBody>
        </p:sp>
        <p:sp>
          <p:nvSpPr>
            <p:cNvPr id="24" name="TextBox 24"/>
            <p:cNvSpPr txBox="1"/>
            <p:nvPr/>
          </p:nvSpPr>
          <p:spPr>
            <a:xfrm>
              <a:off x="0" y="1688684"/>
              <a:ext cx="3509861" cy="1976755"/>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There is no cost to the property owner to participate in this program.</a:t>
              </a:r>
            </a:p>
          </p:txBody>
        </p:sp>
      </p:grpSp>
      <p:grpSp>
        <p:nvGrpSpPr>
          <p:cNvPr id="25" name="Group 25"/>
          <p:cNvGrpSpPr/>
          <p:nvPr/>
        </p:nvGrpSpPr>
        <p:grpSpPr>
          <a:xfrm rot="5400000">
            <a:off x="8527304" y="-275581"/>
            <a:ext cx="1233392" cy="148253"/>
            <a:chOff x="0" y="0"/>
            <a:chExt cx="4754608" cy="571500"/>
          </a:xfrm>
        </p:grpSpPr>
        <p:sp>
          <p:nvSpPr>
            <p:cNvPr id="26" name="Freeform 26"/>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6C7AA7"/>
            </a:solidFill>
          </p:spPr>
        </p:sp>
      </p:grpSp>
      <p:grpSp>
        <p:nvGrpSpPr>
          <p:cNvPr id="27" name="Group 27"/>
          <p:cNvGrpSpPr/>
          <p:nvPr/>
        </p:nvGrpSpPr>
        <p:grpSpPr>
          <a:xfrm rot="5400000">
            <a:off x="8527304" y="10429330"/>
            <a:ext cx="1233392" cy="148253"/>
            <a:chOff x="0" y="0"/>
            <a:chExt cx="4754608" cy="571500"/>
          </a:xfrm>
        </p:grpSpPr>
        <p:sp>
          <p:nvSpPr>
            <p:cNvPr id="28" name="Freeform 28"/>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6C7AA7"/>
            </a:solidFill>
          </p:spPr>
        </p:sp>
      </p:grpSp>
      <p:sp>
        <p:nvSpPr>
          <p:cNvPr id="29" name="TextBox 29"/>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IMAGINE OREM: REINVENTING BROWNFLEIDS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364056"/>
            <a:ext cx="14390424" cy="8922944"/>
            <a:chOff x="0" y="0"/>
            <a:chExt cx="3915522" cy="2427863"/>
          </a:xfrm>
        </p:grpSpPr>
        <p:sp>
          <p:nvSpPr>
            <p:cNvPr id="3" name="Freeform 3"/>
            <p:cNvSpPr/>
            <p:nvPr/>
          </p:nvSpPr>
          <p:spPr>
            <a:xfrm>
              <a:off x="0" y="0"/>
              <a:ext cx="3915522" cy="2427863"/>
            </a:xfrm>
            <a:custGeom>
              <a:avLst/>
              <a:gdLst/>
              <a:ahLst/>
              <a:cxnLst/>
              <a:rect l="l" t="t" r="r" b="b"/>
              <a:pathLst>
                <a:path w="3915522" h="2427863">
                  <a:moveTo>
                    <a:pt x="0" y="0"/>
                  </a:moveTo>
                  <a:lnTo>
                    <a:pt x="3915522" y="0"/>
                  </a:lnTo>
                  <a:lnTo>
                    <a:pt x="3915522" y="2427863"/>
                  </a:lnTo>
                  <a:lnTo>
                    <a:pt x="0" y="2427863"/>
                  </a:lnTo>
                  <a:close/>
                </a:path>
              </a:pathLst>
            </a:custGeom>
            <a:solidFill>
              <a:srgbClr val="000342"/>
            </a:solidFill>
          </p:spPr>
        </p:sp>
      </p:grpSp>
      <p:pic>
        <p:nvPicPr>
          <p:cNvPr id="4"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908281" y="-1101158"/>
            <a:ext cx="15023838" cy="10043992"/>
          </a:xfrm>
          <a:prstGeom prst="rect">
            <a:avLst/>
          </a:prstGeom>
        </p:spPr>
      </p:pic>
      <p:grpSp>
        <p:nvGrpSpPr>
          <p:cNvPr id="5" name="Group 5"/>
          <p:cNvGrpSpPr/>
          <p:nvPr/>
        </p:nvGrpSpPr>
        <p:grpSpPr>
          <a:xfrm>
            <a:off x="-11377" y="1373466"/>
            <a:ext cx="14401801" cy="8941289"/>
            <a:chOff x="0" y="0"/>
            <a:chExt cx="4953469" cy="3075337"/>
          </a:xfrm>
        </p:grpSpPr>
        <p:sp>
          <p:nvSpPr>
            <p:cNvPr id="6" name="Freeform 6"/>
            <p:cNvSpPr/>
            <p:nvPr/>
          </p:nvSpPr>
          <p:spPr>
            <a:xfrm>
              <a:off x="0" y="0"/>
              <a:ext cx="4953469" cy="3075337"/>
            </a:xfrm>
            <a:custGeom>
              <a:avLst/>
              <a:gdLst/>
              <a:ahLst/>
              <a:cxnLst/>
              <a:rect l="l" t="t" r="r" b="b"/>
              <a:pathLst>
                <a:path w="4953469" h="3075337">
                  <a:moveTo>
                    <a:pt x="0" y="0"/>
                  </a:moveTo>
                  <a:lnTo>
                    <a:pt x="4953469" y="0"/>
                  </a:lnTo>
                  <a:lnTo>
                    <a:pt x="4953469" y="3075337"/>
                  </a:lnTo>
                  <a:lnTo>
                    <a:pt x="0" y="3075337"/>
                  </a:lnTo>
                  <a:close/>
                </a:path>
              </a:pathLst>
            </a:custGeom>
            <a:solidFill>
              <a:srgbClr val="000342">
                <a:alpha val="84705"/>
              </a:srgbClr>
            </a:solidFill>
          </p:spPr>
        </p:sp>
      </p:grpSp>
      <p:sp>
        <p:nvSpPr>
          <p:cNvPr id="7" name="TextBox 7"/>
          <p:cNvSpPr txBox="1"/>
          <p:nvPr/>
        </p:nvSpPr>
        <p:spPr>
          <a:xfrm rot="-5400000">
            <a:off x="-2237578" y="6158327"/>
            <a:ext cx="6249809" cy="282748"/>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IMAGINE OREM: REINVENTING BROWNFLEIDS</a:t>
            </a:r>
          </a:p>
        </p:txBody>
      </p:sp>
      <p:grpSp>
        <p:nvGrpSpPr>
          <p:cNvPr id="8" name="Group 8"/>
          <p:cNvGrpSpPr/>
          <p:nvPr/>
        </p:nvGrpSpPr>
        <p:grpSpPr>
          <a:xfrm rot="5400000">
            <a:off x="1967171" y="1299340"/>
            <a:ext cx="1268746" cy="148253"/>
            <a:chOff x="0" y="0"/>
            <a:chExt cx="4890895" cy="571500"/>
          </a:xfrm>
        </p:grpSpPr>
        <p:sp>
          <p:nvSpPr>
            <p:cNvPr id="9" name="Freeform 9"/>
            <p:cNvSpPr/>
            <p:nvPr/>
          </p:nvSpPr>
          <p:spPr>
            <a:xfrm>
              <a:off x="0" y="255270"/>
              <a:ext cx="4890895" cy="69850"/>
            </a:xfrm>
            <a:custGeom>
              <a:avLst/>
              <a:gdLst/>
              <a:ahLst/>
              <a:cxnLst/>
              <a:rect l="l" t="t" r="r" b="b"/>
              <a:pathLst>
                <a:path w="4890895" h="69850">
                  <a:moveTo>
                    <a:pt x="4600065" y="0"/>
                  </a:moveTo>
                  <a:lnTo>
                    <a:pt x="0" y="0"/>
                  </a:lnTo>
                  <a:lnTo>
                    <a:pt x="0" y="69850"/>
                  </a:lnTo>
                  <a:lnTo>
                    <a:pt x="4890895" y="69850"/>
                  </a:lnTo>
                  <a:lnTo>
                    <a:pt x="4890895" y="0"/>
                  </a:lnTo>
                  <a:close/>
                </a:path>
              </a:pathLst>
            </a:custGeom>
            <a:solidFill>
              <a:srgbClr val="6C7AA7"/>
            </a:solidFill>
          </p:spPr>
        </p:sp>
      </p:grpSp>
      <p:grpSp>
        <p:nvGrpSpPr>
          <p:cNvPr id="12" name="Group 12"/>
          <p:cNvGrpSpPr/>
          <p:nvPr/>
        </p:nvGrpSpPr>
        <p:grpSpPr>
          <a:xfrm>
            <a:off x="2601544" y="3008491"/>
            <a:ext cx="10058217" cy="1450507"/>
            <a:chOff x="0" y="0"/>
            <a:chExt cx="13410956" cy="1934009"/>
          </a:xfrm>
        </p:grpSpPr>
        <p:sp>
          <p:nvSpPr>
            <p:cNvPr id="13" name="TextBox 13"/>
            <p:cNvSpPr txBox="1"/>
            <p:nvPr/>
          </p:nvSpPr>
          <p:spPr>
            <a:xfrm>
              <a:off x="0" y="-38100"/>
              <a:ext cx="13410943" cy="1330388"/>
            </a:xfrm>
            <a:prstGeom prst="rect">
              <a:avLst/>
            </a:prstGeom>
          </p:spPr>
          <p:txBody>
            <a:bodyPr lIns="0" tIns="0" rIns="0" bIns="0" rtlCol="0" anchor="t">
              <a:spAutoFit/>
            </a:bodyPr>
            <a:lstStyle/>
            <a:p>
              <a:pPr>
                <a:lnSpc>
                  <a:spcPts val="8063"/>
                </a:lnSpc>
              </a:pPr>
              <a:r>
                <a:rPr lang="en-US" sz="6399" spc="57">
                  <a:solidFill>
                    <a:srgbClr val="FFFFFF"/>
                  </a:solidFill>
                  <a:latin typeface="Vesper Libre Bold"/>
                </a:rPr>
                <a:t>How can I get more info?</a:t>
              </a:r>
            </a:p>
          </p:txBody>
        </p:sp>
        <p:sp>
          <p:nvSpPr>
            <p:cNvPr id="14" name="TextBox 14"/>
            <p:cNvSpPr txBox="1"/>
            <p:nvPr/>
          </p:nvSpPr>
          <p:spPr>
            <a:xfrm>
              <a:off x="7" y="1225613"/>
              <a:ext cx="13410949" cy="708395"/>
            </a:xfrm>
            <a:prstGeom prst="rect">
              <a:avLst/>
            </a:prstGeom>
          </p:spPr>
          <p:txBody>
            <a:bodyPr lIns="0" tIns="0" rIns="0" bIns="0" rtlCol="0" anchor="t">
              <a:spAutoFit/>
            </a:bodyPr>
            <a:lstStyle/>
            <a:p>
              <a:pPr>
                <a:lnSpc>
                  <a:spcPts val="4479"/>
                </a:lnSpc>
              </a:pPr>
              <a:r>
                <a:rPr lang="en-US" sz="3199">
                  <a:solidFill>
                    <a:srgbClr val="FFFFFF"/>
                  </a:solidFill>
                  <a:latin typeface="HK Grotesk Medium"/>
                </a:rPr>
                <a:t>For questions and more information </a:t>
              </a:r>
            </a:p>
          </p:txBody>
        </p:sp>
      </p:grpSp>
      <p:grpSp>
        <p:nvGrpSpPr>
          <p:cNvPr id="15" name="Group 15"/>
          <p:cNvGrpSpPr/>
          <p:nvPr/>
        </p:nvGrpSpPr>
        <p:grpSpPr>
          <a:xfrm>
            <a:off x="2601540" y="4908975"/>
            <a:ext cx="7868058" cy="3826652"/>
            <a:chOff x="0" y="0"/>
            <a:chExt cx="10490744" cy="5102202"/>
          </a:xfrm>
        </p:grpSpPr>
        <p:sp>
          <p:nvSpPr>
            <p:cNvPr id="16" name="TextBox 16"/>
            <p:cNvSpPr txBox="1"/>
            <p:nvPr/>
          </p:nvSpPr>
          <p:spPr>
            <a:xfrm>
              <a:off x="0" y="-47625"/>
              <a:ext cx="10490733" cy="476567"/>
            </a:xfrm>
            <a:prstGeom prst="rect">
              <a:avLst/>
            </a:prstGeom>
          </p:spPr>
          <p:txBody>
            <a:bodyPr lIns="0" tIns="0" rIns="0" bIns="0" rtlCol="0" anchor="t">
              <a:spAutoFit/>
            </a:bodyPr>
            <a:lstStyle/>
            <a:p>
              <a:pPr>
                <a:lnSpc>
                  <a:spcPts val="2940"/>
                </a:lnSpc>
              </a:pPr>
              <a:r>
                <a:rPr lang="en-US" sz="2100">
                  <a:solidFill>
                    <a:srgbClr val="FFFFFF"/>
                  </a:solidFill>
                  <a:latin typeface="HK Grotesk Bold"/>
                </a:rPr>
                <a:t>PROJECT WEBSITE</a:t>
              </a:r>
            </a:p>
          </p:txBody>
        </p:sp>
        <p:sp>
          <p:nvSpPr>
            <p:cNvPr id="17" name="TextBox 17"/>
            <p:cNvSpPr txBox="1"/>
            <p:nvPr/>
          </p:nvSpPr>
          <p:spPr>
            <a:xfrm>
              <a:off x="5" y="844590"/>
              <a:ext cx="10490733" cy="537845"/>
            </a:xfrm>
            <a:prstGeom prst="rect">
              <a:avLst/>
            </a:prstGeom>
          </p:spPr>
          <p:txBody>
            <a:bodyPr lIns="0" tIns="0" rIns="0" bIns="0" rtlCol="0" anchor="t">
              <a:spAutoFit/>
            </a:bodyPr>
            <a:lstStyle/>
            <a:p>
              <a:pPr>
                <a:lnSpc>
                  <a:spcPts val="3359"/>
                </a:lnSpc>
              </a:pPr>
              <a:r>
                <a:rPr lang="en-US" sz="2400" u="sng" spc="60">
                  <a:solidFill>
                    <a:srgbClr val="FFFFFF"/>
                  </a:solidFill>
                  <a:latin typeface="HK Grotesk Light"/>
                </a:rPr>
                <a:t>brsinc.com/orem</a:t>
              </a:r>
            </a:p>
          </p:txBody>
        </p:sp>
        <p:sp>
          <p:nvSpPr>
            <p:cNvPr id="18" name="TextBox 18"/>
            <p:cNvSpPr txBox="1"/>
            <p:nvPr/>
          </p:nvSpPr>
          <p:spPr>
            <a:xfrm>
              <a:off x="5" y="1805315"/>
              <a:ext cx="10490733" cy="458708"/>
            </a:xfrm>
            <a:prstGeom prst="rect">
              <a:avLst/>
            </a:prstGeom>
          </p:spPr>
          <p:txBody>
            <a:bodyPr lIns="0" tIns="0" rIns="0" bIns="0" rtlCol="0" anchor="t">
              <a:spAutoFit/>
            </a:bodyPr>
            <a:lstStyle/>
            <a:p>
              <a:pPr>
                <a:lnSpc>
                  <a:spcPts val="2940"/>
                </a:lnSpc>
              </a:pPr>
              <a:r>
                <a:rPr lang="en-US" sz="2100">
                  <a:solidFill>
                    <a:srgbClr val="FFFFFF"/>
                  </a:solidFill>
                  <a:latin typeface="HK Grotesk Bold"/>
                </a:rPr>
                <a:t>PHONE NUMBER</a:t>
              </a:r>
            </a:p>
          </p:txBody>
        </p:sp>
        <p:sp>
          <p:nvSpPr>
            <p:cNvPr id="19" name="TextBox 19"/>
            <p:cNvSpPr txBox="1"/>
            <p:nvPr/>
          </p:nvSpPr>
          <p:spPr>
            <a:xfrm>
              <a:off x="11" y="2588654"/>
              <a:ext cx="10490733" cy="537845"/>
            </a:xfrm>
            <a:prstGeom prst="rect">
              <a:avLst/>
            </a:prstGeom>
          </p:spPr>
          <p:txBody>
            <a:bodyPr lIns="0" tIns="0" rIns="0" bIns="0" rtlCol="0" anchor="t">
              <a:spAutoFit/>
            </a:bodyPr>
            <a:lstStyle/>
            <a:p>
              <a:pPr>
                <a:lnSpc>
                  <a:spcPts val="3359"/>
                </a:lnSpc>
              </a:pPr>
              <a:r>
                <a:rPr lang="en-US" sz="2400" spc="60">
                  <a:solidFill>
                    <a:srgbClr val="FFFFFF"/>
                  </a:solidFill>
                  <a:latin typeface="HK Grotesk Light"/>
                </a:rPr>
                <a:t>(801) 229-7267</a:t>
              </a:r>
            </a:p>
          </p:txBody>
        </p:sp>
        <p:sp>
          <p:nvSpPr>
            <p:cNvPr id="20" name="TextBox 20"/>
            <p:cNvSpPr txBox="1"/>
            <p:nvPr/>
          </p:nvSpPr>
          <p:spPr>
            <a:xfrm>
              <a:off x="11" y="3640396"/>
              <a:ext cx="10490733" cy="458708"/>
            </a:xfrm>
            <a:prstGeom prst="rect">
              <a:avLst/>
            </a:prstGeom>
          </p:spPr>
          <p:txBody>
            <a:bodyPr lIns="0" tIns="0" rIns="0" bIns="0" rtlCol="0" anchor="t">
              <a:spAutoFit/>
            </a:bodyPr>
            <a:lstStyle/>
            <a:p>
              <a:pPr>
                <a:lnSpc>
                  <a:spcPts val="2940"/>
                </a:lnSpc>
              </a:pPr>
              <a:r>
                <a:rPr lang="en-US" sz="2100">
                  <a:solidFill>
                    <a:srgbClr val="FFFFFF"/>
                  </a:solidFill>
                  <a:latin typeface="HK Grotesk Bold"/>
                </a:rPr>
                <a:t>EMAIL ADDRESS</a:t>
              </a:r>
            </a:p>
          </p:txBody>
        </p:sp>
        <p:sp>
          <p:nvSpPr>
            <p:cNvPr id="21" name="TextBox 21"/>
            <p:cNvSpPr txBox="1"/>
            <p:nvPr/>
          </p:nvSpPr>
          <p:spPr>
            <a:xfrm>
              <a:off x="11" y="4564357"/>
              <a:ext cx="10490733" cy="537845"/>
            </a:xfrm>
            <a:prstGeom prst="rect">
              <a:avLst/>
            </a:prstGeom>
          </p:spPr>
          <p:txBody>
            <a:bodyPr lIns="0" tIns="0" rIns="0" bIns="0" rtlCol="0" anchor="t">
              <a:spAutoFit/>
            </a:bodyPr>
            <a:lstStyle/>
            <a:p>
              <a:pPr>
                <a:lnSpc>
                  <a:spcPts val="3359"/>
                </a:lnSpc>
              </a:pPr>
              <a:r>
                <a:rPr lang="en-US" sz="2400" spc="60">
                  <a:solidFill>
                    <a:srgbClr val="FFFFFF"/>
                  </a:solidFill>
                  <a:latin typeface="HK Grotesk Light"/>
                </a:rPr>
                <a:t>mjtaylor@orem.org</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435241" y="1390726"/>
            <a:ext cx="5672154" cy="705962"/>
          </a:xfrm>
          <a:prstGeom prst="rect">
            <a:avLst/>
          </a:prstGeom>
        </p:spPr>
        <p:txBody>
          <a:bodyPr lIns="0" tIns="0" rIns="0" bIns="0" rtlCol="0" anchor="t">
            <a:spAutoFit/>
          </a:bodyPr>
          <a:lstStyle/>
          <a:p>
            <a:pPr>
              <a:lnSpc>
                <a:spcPts val="5304"/>
              </a:lnSpc>
            </a:pPr>
            <a:r>
              <a:rPr lang="en-US" sz="5100" spc="45" dirty="0">
                <a:solidFill>
                  <a:srgbClr val="000342"/>
                </a:solidFill>
                <a:latin typeface="Vesper Libre Bold"/>
              </a:rPr>
              <a:t>Next Steps</a:t>
            </a:r>
          </a:p>
        </p:txBody>
      </p:sp>
      <p:grpSp>
        <p:nvGrpSpPr>
          <p:cNvPr id="3" name="Group 3"/>
          <p:cNvGrpSpPr/>
          <p:nvPr/>
        </p:nvGrpSpPr>
        <p:grpSpPr>
          <a:xfrm>
            <a:off x="17002778" y="7661402"/>
            <a:ext cx="1285222" cy="2625598"/>
            <a:chOff x="0" y="0"/>
            <a:chExt cx="263683" cy="538681"/>
          </a:xfrm>
        </p:grpSpPr>
        <p:sp>
          <p:nvSpPr>
            <p:cNvPr id="4" name="Freeform 4"/>
            <p:cNvSpPr/>
            <p:nvPr/>
          </p:nvSpPr>
          <p:spPr>
            <a:xfrm>
              <a:off x="0" y="0"/>
              <a:ext cx="263682" cy="538680"/>
            </a:xfrm>
            <a:custGeom>
              <a:avLst/>
              <a:gdLst/>
              <a:ahLst/>
              <a:cxnLst/>
              <a:rect l="l" t="t" r="r" b="b"/>
              <a:pathLst>
                <a:path w="263682" h="538680">
                  <a:moveTo>
                    <a:pt x="0" y="0"/>
                  </a:moveTo>
                  <a:lnTo>
                    <a:pt x="263682" y="0"/>
                  </a:lnTo>
                  <a:lnTo>
                    <a:pt x="263682" y="538680"/>
                  </a:lnTo>
                  <a:lnTo>
                    <a:pt x="0" y="538680"/>
                  </a:lnTo>
                  <a:close/>
                </a:path>
              </a:pathLst>
            </a:custGeom>
            <a:solidFill>
              <a:srgbClr val="000342"/>
            </a:solidFill>
          </p:spPr>
        </p:sp>
      </p:grpSp>
      <p:grpSp>
        <p:nvGrpSpPr>
          <p:cNvPr id="5" name="Group 5"/>
          <p:cNvGrpSpPr/>
          <p:nvPr/>
        </p:nvGrpSpPr>
        <p:grpSpPr>
          <a:xfrm>
            <a:off x="10477464" y="1718012"/>
            <a:ext cx="5672154" cy="1092987"/>
            <a:chOff x="0" y="-66675"/>
            <a:chExt cx="7562873" cy="1457316"/>
          </a:xfrm>
        </p:grpSpPr>
        <p:sp>
          <p:nvSpPr>
            <p:cNvPr id="6" name="TextBox 6"/>
            <p:cNvSpPr txBox="1"/>
            <p:nvPr/>
          </p:nvSpPr>
          <p:spPr>
            <a:xfrm>
              <a:off x="0" y="-66675"/>
              <a:ext cx="7562873" cy="741144"/>
            </a:xfrm>
            <a:prstGeom prst="rect">
              <a:avLst/>
            </a:prstGeom>
          </p:spPr>
          <p:txBody>
            <a:bodyPr lIns="0" tIns="0" rIns="0" bIns="0" rtlCol="0" anchor="t">
              <a:spAutoFit/>
            </a:bodyPr>
            <a:lstStyle/>
            <a:p>
              <a:pPr>
                <a:lnSpc>
                  <a:spcPts val="4480"/>
                </a:lnSpc>
              </a:pPr>
              <a:endParaRPr lang="en-US" sz="3200" dirty="0">
                <a:solidFill>
                  <a:srgbClr val="000000"/>
                </a:solidFill>
                <a:latin typeface="HK Grotesk Medium"/>
              </a:endParaRPr>
            </a:p>
          </p:txBody>
        </p:sp>
        <p:sp>
          <p:nvSpPr>
            <p:cNvPr id="7" name="TextBox 7"/>
            <p:cNvSpPr txBox="1"/>
            <p:nvPr/>
          </p:nvSpPr>
          <p:spPr>
            <a:xfrm>
              <a:off x="0" y="831598"/>
              <a:ext cx="7562873" cy="559043"/>
            </a:xfrm>
            <a:prstGeom prst="rect">
              <a:avLst/>
            </a:prstGeom>
          </p:spPr>
          <p:txBody>
            <a:bodyPr lIns="0" tIns="0" rIns="0" bIns="0" rtlCol="0" anchor="t">
              <a:spAutoFit/>
            </a:bodyPr>
            <a:lstStyle/>
            <a:p>
              <a:pPr>
                <a:lnSpc>
                  <a:spcPts val="3360"/>
                </a:lnSpc>
              </a:pPr>
              <a:r>
                <a:rPr lang="en-US" sz="2400" spc="60" dirty="0">
                  <a:solidFill>
                    <a:srgbClr val="000000"/>
                  </a:solidFill>
                  <a:latin typeface="HK Grotesk Light"/>
                </a:rPr>
                <a:t>Geneva Road Re-zoning</a:t>
              </a:r>
            </a:p>
          </p:txBody>
        </p:sp>
      </p:grpSp>
      <p:pic>
        <p:nvPicPr>
          <p:cNvPr id="8" name="Picture 8"/>
          <p:cNvPicPr>
            <a:picLocks noChangeAspect="1"/>
          </p:cNvPicPr>
          <p:nvPr/>
        </p:nvPicPr>
        <p:blipFill>
          <a:blip r:embed="rId2" cstate="screen">
            <a:extLst>
              <a:ext uri="{28A0092B-C50C-407E-A947-70E740481C1C}">
                <a14:useLocalDpi xmlns:a14="http://schemas.microsoft.com/office/drawing/2010/main"/>
              </a:ext>
            </a:extLst>
          </a:blip>
          <a:srcRect l="243" r="5283" b="9978"/>
          <a:stretch>
            <a:fillRect/>
          </a:stretch>
        </p:blipFill>
        <p:spPr>
          <a:xfrm>
            <a:off x="-21214" y="118789"/>
            <a:ext cx="9201036" cy="10144615"/>
          </a:xfrm>
          <a:prstGeom prst="rect">
            <a:avLst/>
          </a:prstGeom>
        </p:spPr>
      </p:pic>
      <p:grpSp>
        <p:nvGrpSpPr>
          <p:cNvPr id="9" name="Group 9"/>
          <p:cNvGrpSpPr/>
          <p:nvPr/>
        </p:nvGrpSpPr>
        <p:grpSpPr>
          <a:xfrm>
            <a:off x="-14644" y="7679558"/>
            <a:ext cx="9159590" cy="2635197"/>
            <a:chOff x="0" y="0"/>
            <a:chExt cx="3150421" cy="906370"/>
          </a:xfrm>
        </p:grpSpPr>
        <p:sp>
          <p:nvSpPr>
            <p:cNvPr id="10" name="Freeform 10"/>
            <p:cNvSpPr/>
            <p:nvPr/>
          </p:nvSpPr>
          <p:spPr>
            <a:xfrm>
              <a:off x="0" y="0"/>
              <a:ext cx="3150421" cy="906370"/>
            </a:xfrm>
            <a:custGeom>
              <a:avLst/>
              <a:gdLst/>
              <a:ahLst/>
              <a:cxnLst/>
              <a:rect l="l" t="t" r="r" b="b"/>
              <a:pathLst>
                <a:path w="3150421" h="906370">
                  <a:moveTo>
                    <a:pt x="0" y="0"/>
                  </a:moveTo>
                  <a:lnTo>
                    <a:pt x="3150421" y="0"/>
                  </a:lnTo>
                  <a:lnTo>
                    <a:pt x="3150421" y="906370"/>
                  </a:lnTo>
                  <a:lnTo>
                    <a:pt x="0" y="906370"/>
                  </a:lnTo>
                  <a:close/>
                </a:path>
              </a:pathLst>
            </a:custGeom>
            <a:solidFill>
              <a:srgbClr val="000342"/>
            </a:solidFill>
          </p:spPr>
        </p:sp>
      </p:grpSp>
      <p:grpSp>
        <p:nvGrpSpPr>
          <p:cNvPr id="11" name="Group 11"/>
          <p:cNvGrpSpPr/>
          <p:nvPr/>
        </p:nvGrpSpPr>
        <p:grpSpPr>
          <a:xfrm rot="5400000">
            <a:off x="-4163011" y="5355845"/>
            <a:ext cx="10899304" cy="148253"/>
            <a:chOff x="0" y="0"/>
            <a:chExt cx="42015778" cy="571500"/>
          </a:xfrm>
        </p:grpSpPr>
        <p:sp>
          <p:nvSpPr>
            <p:cNvPr id="12" name="Freeform 12"/>
            <p:cNvSpPr/>
            <p:nvPr/>
          </p:nvSpPr>
          <p:spPr>
            <a:xfrm>
              <a:off x="0" y="255270"/>
              <a:ext cx="42015780" cy="69850"/>
            </a:xfrm>
            <a:custGeom>
              <a:avLst/>
              <a:gdLst/>
              <a:ahLst/>
              <a:cxnLst/>
              <a:rect l="l" t="t" r="r" b="b"/>
              <a:pathLst>
                <a:path w="42015780" h="69850">
                  <a:moveTo>
                    <a:pt x="41724948" y="0"/>
                  </a:moveTo>
                  <a:lnTo>
                    <a:pt x="0" y="0"/>
                  </a:lnTo>
                  <a:lnTo>
                    <a:pt x="0" y="69850"/>
                  </a:lnTo>
                  <a:lnTo>
                    <a:pt x="42015780" y="69850"/>
                  </a:lnTo>
                  <a:lnTo>
                    <a:pt x="42015780" y="0"/>
                  </a:lnTo>
                  <a:close/>
                </a:path>
              </a:pathLst>
            </a:custGeom>
            <a:solidFill>
              <a:srgbClr val="F4F4F4"/>
            </a:solidFill>
          </p:spPr>
        </p:sp>
      </p:grpSp>
      <p:grpSp>
        <p:nvGrpSpPr>
          <p:cNvPr id="13" name="Group 13"/>
          <p:cNvGrpSpPr/>
          <p:nvPr/>
        </p:nvGrpSpPr>
        <p:grpSpPr>
          <a:xfrm rot="5400000">
            <a:off x="11335955" y="5310125"/>
            <a:ext cx="11333645" cy="148253"/>
            <a:chOff x="0" y="0"/>
            <a:chExt cx="43690120" cy="571500"/>
          </a:xfrm>
        </p:grpSpPr>
        <p:sp>
          <p:nvSpPr>
            <p:cNvPr id="14" name="Freeform 14"/>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grpSp>
        <p:nvGrpSpPr>
          <p:cNvPr id="17" name="Group 17"/>
          <p:cNvGrpSpPr/>
          <p:nvPr/>
        </p:nvGrpSpPr>
        <p:grpSpPr>
          <a:xfrm rot="5400000">
            <a:off x="8527304" y="-275581"/>
            <a:ext cx="1233392" cy="148253"/>
            <a:chOff x="0" y="0"/>
            <a:chExt cx="4754608" cy="571500"/>
          </a:xfrm>
        </p:grpSpPr>
        <p:sp>
          <p:nvSpPr>
            <p:cNvPr id="18" name="Freeform 18"/>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00045B"/>
            </a:solidFill>
          </p:spPr>
        </p:sp>
      </p:grpSp>
      <p:sp>
        <p:nvSpPr>
          <p:cNvPr id="21" name="TextBox 21"/>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6C7AA7"/>
                </a:solidFill>
                <a:latin typeface="HK Grotesk Bold"/>
              </a:rPr>
              <a:t>IMAGINE OREM: REINVENTING BROWNFLEIDS</a:t>
            </a:r>
          </a:p>
        </p:txBody>
      </p:sp>
      <p:sp>
        <p:nvSpPr>
          <p:cNvPr id="22" name="TextBox 22"/>
          <p:cNvSpPr txBox="1"/>
          <p:nvPr/>
        </p:nvSpPr>
        <p:spPr>
          <a:xfrm>
            <a:off x="685457" y="7699081"/>
            <a:ext cx="7871293" cy="365760"/>
          </a:xfrm>
          <a:prstGeom prst="rect">
            <a:avLst/>
          </a:prstGeom>
        </p:spPr>
        <p:txBody>
          <a:bodyPr lIns="0" tIns="0" rIns="0" bIns="0" rtlCol="0" anchor="t">
            <a:spAutoFit/>
          </a:bodyPr>
          <a:lstStyle/>
          <a:p>
            <a:pPr algn="r">
              <a:lnSpc>
                <a:spcPts val="2940"/>
              </a:lnSpc>
            </a:pPr>
            <a:r>
              <a:rPr lang="en-US" sz="2100" spc="168">
                <a:solidFill>
                  <a:srgbClr val="F1F1F6"/>
                </a:solidFill>
                <a:latin typeface="HK Grotesk Bold"/>
              </a:rPr>
              <a:t>IMAGINE OREM: GENEVA ROAD POSTER </a:t>
            </a:r>
          </a:p>
        </p:txBody>
      </p:sp>
    </p:spTree>
    <p:extLst>
      <p:ext uri="{BB962C8B-B14F-4D97-AF65-F5344CB8AC3E}">
        <p14:creationId xmlns:p14="http://schemas.microsoft.com/office/powerpoint/2010/main" val="3739007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364056"/>
            <a:ext cx="14390424" cy="8922944"/>
            <a:chOff x="0" y="0"/>
            <a:chExt cx="3915522" cy="2427863"/>
          </a:xfrm>
        </p:grpSpPr>
        <p:sp>
          <p:nvSpPr>
            <p:cNvPr id="3" name="Freeform 3"/>
            <p:cNvSpPr/>
            <p:nvPr/>
          </p:nvSpPr>
          <p:spPr>
            <a:xfrm>
              <a:off x="0" y="0"/>
              <a:ext cx="3915522" cy="2427863"/>
            </a:xfrm>
            <a:custGeom>
              <a:avLst/>
              <a:gdLst/>
              <a:ahLst/>
              <a:cxnLst/>
              <a:rect l="l" t="t" r="r" b="b"/>
              <a:pathLst>
                <a:path w="3915522" h="2427863">
                  <a:moveTo>
                    <a:pt x="0" y="0"/>
                  </a:moveTo>
                  <a:lnTo>
                    <a:pt x="3915522" y="0"/>
                  </a:lnTo>
                  <a:lnTo>
                    <a:pt x="3915522" y="2427863"/>
                  </a:lnTo>
                  <a:lnTo>
                    <a:pt x="0" y="2427863"/>
                  </a:lnTo>
                  <a:close/>
                </a:path>
              </a:pathLst>
            </a:custGeom>
            <a:solidFill>
              <a:srgbClr val="000342"/>
            </a:solidFill>
          </p:spPr>
        </p:sp>
      </p:grpSp>
      <p:pic>
        <p:nvPicPr>
          <p:cNvPr id="4"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908281" y="-1101158"/>
            <a:ext cx="15023838" cy="10043992"/>
          </a:xfrm>
          <a:prstGeom prst="rect">
            <a:avLst/>
          </a:prstGeom>
        </p:spPr>
      </p:pic>
      <p:grpSp>
        <p:nvGrpSpPr>
          <p:cNvPr id="5" name="Group 5"/>
          <p:cNvGrpSpPr/>
          <p:nvPr/>
        </p:nvGrpSpPr>
        <p:grpSpPr>
          <a:xfrm>
            <a:off x="-11377" y="1373466"/>
            <a:ext cx="14401801" cy="8941289"/>
            <a:chOff x="0" y="0"/>
            <a:chExt cx="4953469" cy="3075337"/>
          </a:xfrm>
        </p:grpSpPr>
        <p:sp>
          <p:nvSpPr>
            <p:cNvPr id="6" name="Freeform 6"/>
            <p:cNvSpPr/>
            <p:nvPr/>
          </p:nvSpPr>
          <p:spPr>
            <a:xfrm>
              <a:off x="0" y="0"/>
              <a:ext cx="4953469" cy="3075337"/>
            </a:xfrm>
            <a:custGeom>
              <a:avLst/>
              <a:gdLst/>
              <a:ahLst/>
              <a:cxnLst/>
              <a:rect l="l" t="t" r="r" b="b"/>
              <a:pathLst>
                <a:path w="4953469" h="3075337">
                  <a:moveTo>
                    <a:pt x="0" y="0"/>
                  </a:moveTo>
                  <a:lnTo>
                    <a:pt x="4953469" y="0"/>
                  </a:lnTo>
                  <a:lnTo>
                    <a:pt x="4953469" y="3075337"/>
                  </a:lnTo>
                  <a:lnTo>
                    <a:pt x="0" y="3075337"/>
                  </a:lnTo>
                  <a:close/>
                </a:path>
              </a:pathLst>
            </a:custGeom>
            <a:solidFill>
              <a:srgbClr val="000342">
                <a:alpha val="84705"/>
              </a:srgbClr>
            </a:solidFill>
          </p:spPr>
        </p:sp>
      </p:grpSp>
      <p:grpSp>
        <p:nvGrpSpPr>
          <p:cNvPr id="7" name="Group 7"/>
          <p:cNvGrpSpPr/>
          <p:nvPr/>
        </p:nvGrpSpPr>
        <p:grpSpPr>
          <a:xfrm rot="5400000">
            <a:off x="1967171" y="1299340"/>
            <a:ext cx="1268746" cy="148253"/>
            <a:chOff x="0" y="0"/>
            <a:chExt cx="4890895" cy="571500"/>
          </a:xfrm>
        </p:grpSpPr>
        <p:sp>
          <p:nvSpPr>
            <p:cNvPr id="8" name="Freeform 8"/>
            <p:cNvSpPr/>
            <p:nvPr/>
          </p:nvSpPr>
          <p:spPr>
            <a:xfrm>
              <a:off x="0" y="255270"/>
              <a:ext cx="4890895" cy="69850"/>
            </a:xfrm>
            <a:custGeom>
              <a:avLst/>
              <a:gdLst/>
              <a:ahLst/>
              <a:cxnLst/>
              <a:rect l="l" t="t" r="r" b="b"/>
              <a:pathLst>
                <a:path w="4890895" h="69850">
                  <a:moveTo>
                    <a:pt x="4600065" y="0"/>
                  </a:moveTo>
                  <a:lnTo>
                    <a:pt x="0" y="0"/>
                  </a:lnTo>
                  <a:lnTo>
                    <a:pt x="0" y="69850"/>
                  </a:lnTo>
                  <a:lnTo>
                    <a:pt x="4890895" y="69850"/>
                  </a:lnTo>
                  <a:lnTo>
                    <a:pt x="4890895" y="0"/>
                  </a:lnTo>
                  <a:close/>
                </a:path>
              </a:pathLst>
            </a:custGeom>
            <a:solidFill>
              <a:srgbClr val="6C7AA7"/>
            </a:solidFill>
          </p:spPr>
        </p:sp>
      </p:grpSp>
      <p:grpSp>
        <p:nvGrpSpPr>
          <p:cNvPr id="9" name="Group 9"/>
          <p:cNvGrpSpPr/>
          <p:nvPr/>
        </p:nvGrpSpPr>
        <p:grpSpPr>
          <a:xfrm rot="5400000">
            <a:off x="8483059" y="-253886"/>
            <a:ext cx="1321882" cy="148253"/>
            <a:chOff x="0" y="0"/>
            <a:chExt cx="5095730" cy="571500"/>
          </a:xfrm>
        </p:grpSpPr>
        <p:sp>
          <p:nvSpPr>
            <p:cNvPr id="10" name="Freeform 10"/>
            <p:cNvSpPr/>
            <p:nvPr/>
          </p:nvSpPr>
          <p:spPr>
            <a:xfrm>
              <a:off x="0" y="255270"/>
              <a:ext cx="5095730" cy="69850"/>
            </a:xfrm>
            <a:custGeom>
              <a:avLst/>
              <a:gdLst/>
              <a:ahLst/>
              <a:cxnLst/>
              <a:rect l="l" t="t" r="r" b="b"/>
              <a:pathLst>
                <a:path w="5095730" h="69850">
                  <a:moveTo>
                    <a:pt x="4804900" y="0"/>
                  </a:moveTo>
                  <a:lnTo>
                    <a:pt x="0" y="0"/>
                  </a:lnTo>
                  <a:lnTo>
                    <a:pt x="0" y="69850"/>
                  </a:lnTo>
                  <a:lnTo>
                    <a:pt x="5095730" y="69850"/>
                  </a:lnTo>
                  <a:lnTo>
                    <a:pt x="5095730" y="0"/>
                  </a:lnTo>
                  <a:close/>
                </a:path>
              </a:pathLst>
            </a:custGeom>
            <a:solidFill>
              <a:srgbClr val="6C7AA7"/>
            </a:solidFill>
          </p:spPr>
        </p:sp>
      </p:grpSp>
      <p:grpSp>
        <p:nvGrpSpPr>
          <p:cNvPr id="11" name="Group 11"/>
          <p:cNvGrpSpPr/>
          <p:nvPr/>
        </p:nvGrpSpPr>
        <p:grpSpPr>
          <a:xfrm>
            <a:off x="2601544" y="3008491"/>
            <a:ext cx="7868054" cy="1450507"/>
            <a:chOff x="0" y="0"/>
            <a:chExt cx="10490739" cy="1934009"/>
          </a:xfrm>
        </p:grpSpPr>
        <p:sp>
          <p:nvSpPr>
            <p:cNvPr id="12" name="TextBox 12"/>
            <p:cNvSpPr txBox="1"/>
            <p:nvPr/>
          </p:nvSpPr>
          <p:spPr>
            <a:xfrm>
              <a:off x="0" y="-38100"/>
              <a:ext cx="10490728" cy="1330388"/>
            </a:xfrm>
            <a:prstGeom prst="rect">
              <a:avLst/>
            </a:prstGeom>
          </p:spPr>
          <p:txBody>
            <a:bodyPr lIns="0" tIns="0" rIns="0" bIns="0" rtlCol="0" anchor="t">
              <a:spAutoFit/>
            </a:bodyPr>
            <a:lstStyle/>
            <a:p>
              <a:pPr>
                <a:lnSpc>
                  <a:spcPts val="8063"/>
                </a:lnSpc>
              </a:pPr>
              <a:r>
                <a:rPr lang="en-US" sz="6399" spc="57">
                  <a:solidFill>
                    <a:srgbClr val="FFFFFF"/>
                  </a:solidFill>
                  <a:latin typeface="Vesper Libre Bold"/>
                </a:rPr>
                <a:t>Thank you!</a:t>
              </a:r>
            </a:p>
          </p:txBody>
        </p:sp>
        <p:sp>
          <p:nvSpPr>
            <p:cNvPr id="13" name="TextBox 13"/>
            <p:cNvSpPr txBox="1"/>
            <p:nvPr/>
          </p:nvSpPr>
          <p:spPr>
            <a:xfrm>
              <a:off x="5" y="1225613"/>
              <a:ext cx="10490733" cy="708395"/>
            </a:xfrm>
            <a:prstGeom prst="rect">
              <a:avLst/>
            </a:prstGeom>
          </p:spPr>
          <p:txBody>
            <a:bodyPr lIns="0" tIns="0" rIns="0" bIns="0" rtlCol="0" anchor="t">
              <a:spAutoFit/>
            </a:bodyPr>
            <a:lstStyle/>
            <a:p>
              <a:pPr>
                <a:lnSpc>
                  <a:spcPts val="4479"/>
                </a:lnSpc>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8297107" cy="8927287"/>
          </a:xfrm>
          <a:prstGeom prst="rect">
            <a:avLst/>
          </a:prstGeom>
        </p:spPr>
      </p:pic>
      <p:grpSp>
        <p:nvGrpSpPr>
          <p:cNvPr id="3" name="Group 3"/>
          <p:cNvGrpSpPr/>
          <p:nvPr/>
        </p:nvGrpSpPr>
        <p:grpSpPr>
          <a:xfrm>
            <a:off x="3200531" y="-100082"/>
            <a:ext cx="11891209" cy="10701312"/>
            <a:chOff x="0" y="0"/>
            <a:chExt cx="2392831" cy="2153391"/>
          </a:xfrm>
        </p:grpSpPr>
        <p:sp>
          <p:nvSpPr>
            <p:cNvPr id="4" name="Freeform 4"/>
            <p:cNvSpPr/>
            <p:nvPr/>
          </p:nvSpPr>
          <p:spPr>
            <a:xfrm>
              <a:off x="0" y="0"/>
              <a:ext cx="2392831" cy="2153391"/>
            </a:xfrm>
            <a:custGeom>
              <a:avLst/>
              <a:gdLst/>
              <a:ahLst/>
              <a:cxnLst/>
              <a:rect l="l" t="t" r="r" b="b"/>
              <a:pathLst>
                <a:path w="2392831" h="2153391">
                  <a:moveTo>
                    <a:pt x="0" y="0"/>
                  </a:moveTo>
                  <a:lnTo>
                    <a:pt x="2392831" y="0"/>
                  </a:lnTo>
                  <a:lnTo>
                    <a:pt x="2392831" y="2153391"/>
                  </a:lnTo>
                  <a:lnTo>
                    <a:pt x="0" y="2153391"/>
                  </a:lnTo>
                  <a:close/>
                </a:path>
              </a:pathLst>
            </a:custGeom>
            <a:solidFill>
              <a:srgbClr val="000342"/>
            </a:solidFill>
          </p:spPr>
        </p:sp>
      </p:grpSp>
      <p:grpSp>
        <p:nvGrpSpPr>
          <p:cNvPr id="7" name="Group 7"/>
          <p:cNvGrpSpPr/>
          <p:nvPr/>
        </p:nvGrpSpPr>
        <p:grpSpPr>
          <a:xfrm>
            <a:off x="4738284" y="3126257"/>
            <a:ext cx="8806741" cy="3267569"/>
            <a:chOff x="0" y="0"/>
            <a:chExt cx="11742322" cy="4356759"/>
          </a:xfrm>
        </p:grpSpPr>
        <p:sp>
          <p:nvSpPr>
            <p:cNvPr id="8" name="TextBox 8"/>
            <p:cNvSpPr txBox="1"/>
            <p:nvPr/>
          </p:nvSpPr>
          <p:spPr>
            <a:xfrm>
              <a:off x="0" y="1700046"/>
              <a:ext cx="11742322" cy="2656713"/>
            </a:xfrm>
            <a:prstGeom prst="rect">
              <a:avLst/>
            </a:prstGeom>
          </p:spPr>
          <p:txBody>
            <a:bodyPr lIns="0" tIns="0" rIns="0" bIns="0" rtlCol="0" anchor="t">
              <a:spAutoFit/>
            </a:bodyPr>
            <a:lstStyle/>
            <a:p>
              <a:pPr algn="ctr">
                <a:lnSpc>
                  <a:spcPts val="7631"/>
                </a:lnSpc>
              </a:pPr>
              <a:r>
                <a:rPr lang="en-US" sz="7199" spc="71">
                  <a:solidFill>
                    <a:srgbClr val="FFFFFF"/>
                  </a:solidFill>
                  <a:latin typeface="Vesper Libre Bold"/>
                </a:rPr>
                <a:t>What is your role in the community?</a:t>
              </a:r>
            </a:p>
          </p:txBody>
        </p:sp>
        <p:sp>
          <p:nvSpPr>
            <p:cNvPr id="9" name="TextBox 9"/>
            <p:cNvSpPr txBox="1"/>
            <p:nvPr/>
          </p:nvSpPr>
          <p:spPr>
            <a:xfrm>
              <a:off x="0" y="-66675"/>
              <a:ext cx="11742322" cy="708395"/>
            </a:xfrm>
            <a:prstGeom prst="rect">
              <a:avLst/>
            </a:prstGeom>
          </p:spPr>
          <p:txBody>
            <a:bodyPr lIns="0" tIns="0" rIns="0" bIns="0" rtlCol="0" anchor="t">
              <a:spAutoFit/>
            </a:bodyPr>
            <a:lstStyle/>
            <a:p>
              <a:pPr algn="ctr">
                <a:lnSpc>
                  <a:spcPts val="4479"/>
                </a:lnSpc>
              </a:pPr>
              <a:r>
                <a:rPr lang="en-US" sz="3199">
                  <a:solidFill>
                    <a:srgbClr val="FFFFFF"/>
                  </a:solidFill>
                  <a:latin typeface="HK Grotesk Medium"/>
                </a:rPr>
                <a:t>Poll Question #1</a:t>
              </a:r>
            </a:p>
          </p:txBody>
        </p:sp>
      </p:grpSp>
      <p:sp>
        <p:nvSpPr>
          <p:cNvPr id="10" name="TextBox 10"/>
          <p:cNvSpPr txBox="1"/>
          <p:nvPr/>
        </p:nvSpPr>
        <p:spPr>
          <a:xfrm>
            <a:off x="4738284" y="8582509"/>
            <a:ext cx="8806741" cy="369332"/>
          </a:xfrm>
          <a:prstGeom prst="rect">
            <a:avLst/>
          </a:prstGeom>
        </p:spPr>
        <p:txBody>
          <a:bodyPr lIns="0" tIns="0" rIns="0" bIns="0" rtlCol="0" anchor="t">
            <a:spAutoFit/>
          </a:bodyPr>
          <a:lstStyle/>
          <a:p>
            <a:pPr algn="ctr">
              <a:lnSpc>
                <a:spcPts val="2939"/>
              </a:lnSpc>
            </a:pPr>
            <a:r>
              <a:rPr lang="en-US" sz="2099">
                <a:solidFill>
                  <a:srgbClr val="FFFFFF"/>
                </a:solidFill>
                <a:latin typeface="HK Grotesk Bold"/>
              </a:rPr>
              <a:t>PLEASE SELECT YOUR ANSWER </a:t>
            </a:r>
          </a:p>
        </p:txBody>
      </p:sp>
      <p:grpSp>
        <p:nvGrpSpPr>
          <p:cNvPr id="11" name="Group 11"/>
          <p:cNvGrpSpPr/>
          <p:nvPr/>
        </p:nvGrpSpPr>
        <p:grpSpPr>
          <a:xfrm rot="5400000">
            <a:off x="16479455" y="10335957"/>
            <a:ext cx="1046645" cy="148253"/>
            <a:chOff x="0" y="0"/>
            <a:chExt cx="4034716" cy="571500"/>
          </a:xfrm>
        </p:grpSpPr>
        <p:sp>
          <p:nvSpPr>
            <p:cNvPr id="12" name="Freeform 12"/>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BDBDCD"/>
            </a:solidFill>
          </p:spPr>
        </p:sp>
      </p:grpSp>
      <p:grpSp>
        <p:nvGrpSpPr>
          <p:cNvPr id="13" name="Group 13"/>
          <p:cNvGrpSpPr/>
          <p:nvPr/>
        </p:nvGrpSpPr>
        <p:grpSpPr>
          <a:xfrm rot="5400000">
            <a:off x="7745640" y="506083"/>
            <a:ext cx="2796721" cy="148253"/>
            <a:chOff x="0" y="0"/>
            <a:chExt cx="10781092" cy="571500"/>
          </a:xfrm>
        </p:grpSpPr>
        <p:sp>
          <p:nvSpPr>
            <p:cNvPr id="14" name="Freeform 14"/>
            <p:cNvSpPr/>
            <p:nvPr/>
          </p:nvSpPr>
          <p:spPr>
            <a:xfrm>
              <a:off x="0" y="255270"/>
              <a:ext cx="10781092" cy="69850"/>
            </a:xfrm>
            <a:custGeom>
              <a:avLst/>
              <a:gdLst/>
              <a:ahLst/>
              <a:cxnLst/>
              <a:rect l="l" t="t" r="r" b="b"/>
              <a:pathLst>
                <a:path w="10781092" h="69850">
                  <a:moveTo>
                    <a:pt x="10490263" y="0"/>
                  </a:moveTo>
                  <a:lnTo>
                    <a:pt x="0" y="0"/>
                  </a:lnTo>
                  <a:lnTo>
                    <a:pt x="0" y="69850"/>
                  </a:lnTo>
                  <a:lnTo>
                    <a:pt x="10781092" y="69850"/>
                  </a:lnTo>
                  <a:lnTo>
                    <a:pt x="10781092" y="0"/>
                  </a:lnTo>
                  <a:close/>
                </a:path>
              </a:pathLst>
            </a:custGeom>
            <a:solidFill>
              <a:srgbClr val="BDBDCD"/>
            </a:solidFill>
          </p:spPr>
        </p:sp>
      </p:grpSp>
      <p:grpSp>
        <p:nvGrpSpPr>
          <p:cNvPr id="15" name="Group 15"/>
          <p:cNvGrpSpPr/>
          <p:nvPr/>
        </p:nvGrpSpPr>
        <p:grpSpPr>
          <a:xfrm rot="5400000">
            <a:off x="8527304" y="10429330"/>
            <a:ext cx="1233392" cy="148253"/>
            <a:chOff x="0" y="0"/>
            <a:chExt cx="4754608" cy="571500"/>
          </a:xfrm>
        </p:grpSpPr>
        <p:sp>
          <p:nvSpPr>
            <p:cNvPr id="16" name="Freeform 16"/>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BDBDCD"/>
            </a:solid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8297107" cy="8927287"/>
          </a:xfrm>
          <a:prstGeom prst="rect">
            <a:avLst/>
          </a:prstGeom>
        </p:spPr>
      </p:pic>
      <p:grpSp>
        <p:nvGrpSpPr>
          <p:cNvPr id="3" name="Group 3"/>
          <p:cNvGrpSpPr/>
          <p:nvPr/>
        </p:nvGrpSpPr>
        <p:grpSpPr>
          <a:xfrm>
            <a:off x="3200531" y="-100082"/>
            <a:ext cx="11891209" cy="10701312"/>
            <a:chOff x="0" y="0"/>
            <a:chExt cx="2392831" cy="2153391"/>
          </a:xfrm>
        </p:grpSpPr>
        <p:sp>
          <p:nvSpPr>
            <p:cNvPr id="4" name="Freeform 4"/>
            <p:cNvSpPr/>
            <p:nvPr/>
          </p:nvSpPr>
          <p:spPr>
            <a:xfrm>
              <a:off x="0" y="0"/>
              <a:ext cx="2392831" cy="2153391"/>
            </a:xfrm>
            <a:custGeom>
              <a:avLst/>
              <a:gdLst/>
              <a:ahLst/>
              <a:cxnLst/>
              <a:rect l="l" t="t" r="r" b="b"/>
              <a:pathLst>
                <a:path w="2392831" h="2153391">
                  <a:moveTo>
                    <a:pt x="0" y="0"/>
                  </a:moveTo>
                  <a:lnTo>
                    <a:pt x="2392831" y="0"/>
                  </a:lnTo>
                  <a:lnTo>
                    <a:pt x="2392831" y="2153391"/>
                  </a:lnTo>
                  <a:lnTo>
                    <a:pt x="0" y="2153391"/>
                  </a:lnTo>
                  <a:close/>
                </a:path>
              </a:pathLst>
            </a:custGeom>
            <a:solidFill>
              <a:srgbClr val="000342"/>
            </a:solidFill>
          </p:spPr>
        </p:sp>
      </p:grpSp>
      <p:grpSp>
        <p:nvGrpSpPr>
          <p:cNvPr id="7" name="Group 7"/>
          <p:cNvGrpSpPr/>
          <p:nvPr/>
        </p:nvGrpSpPr>
        <p:grpSpPr>
          <a:xfrm>
            <a:off x="4738284" y="3608460"/>
            <a:ext cx="8806741" cy="2303163"/>
            <a:chOff x="0" y="0"/>
            <a:chExt cx="11742322" cy="3070884"/>
          </a:xfrm>
        </p:grpSpPr>
        <p:sp>
          <p:nvSpPr>
            <p:cNvPr id="8" name="TextBox 8"/>
            <p:cNvSpPr txBox="1"/>
            <p:nvPr/>
          </p:nvSpPr>
          <p:spPr>
            <a:xfrm>
              <a:off x="0" y="1700046"/>
              <a:ext cx="11742322" cy="1370838"/>
            </a:xfrm>
            <a:prstGeom prst="rect">
              <a:avLst/>
            </a:prstGeom>
          </p:spPr>
          <p:txBody>
            <a:bodyPr lIns="0" tIns="0" rIns="0" bIns="0" rtlCol="0" anchor="t">
              <a:spAutoFit/>
            </a:bodyPr>
            <a:lstStyle/>
            <a:p>
              <a:pPr algn="ctr">
                <a:lnSpc>
                  <a:spcPts val="7631"/>
                </a:lnSpc>
              </a:pPr>
              <a:r>
                <a:rPr lang="en-US" sz="7199" spc="71">
                  <a:solidFill>
                    <a:srgbClr val="FFFFFF"/>
                  </a:solidFill>
                  <a:latin typeface="Vesper Libre Bold"/>
                </a:rPr>
                <a:t>Project Team </a:t>
              </a:r>
            </a:p>
          </p:txBody>
        </p:sp>
        <p:sp>
          <p:nvSpPr>
            <p:cNvPr id="9" name="TextBox 9"/>
            <p:cNvSpPr txBox="1"/>
            <p:nvPr/>
          </p:nvSpPr>
          <p:spPr>
            <a:xfrm>
              <a:off x="0" y="-66675"/>
              <a:ext cx="11742322" cy="708395"/>
            </a:xfrm>
            <a:prstGeom prst="rect">
              <a:avLst/>
            </a:prstGeom>
          </p:spPr>
          <p:txBody>
            <a:bodyPr lIns="0" tIns="0" rIns="0" bIns="0" rtlCol="0" anchor="t">
              <a:spAutoFit/>
            </a:bodyPr>
            <a:lstStyle/>
            <a:p>
              <a:pPr algn="ctr">
                <a:lnSpc>
                  <a:spcPts val="4479"/>
                </a:lnSpc>
              </a:pPr>
              <a:r>
                <a:rPr lang="en-US" sz="3199">
                  <a:solidFill>
                    <a:srgbClr val="FFFFFF"/>
                  </a:solidFill>
                  <a:latin typeface="HK Grotesk Medium"/>
                </a:rPr>
                <a:t>Introduction to the</a:t>
              </a:r>
            </a:p>
          </p:txBody>
        </p:sp>
      </p:grpSp>
      <p:grpSp>
        <p:nvGrpSpPr>
          <p:cNvPr id="10" name="Group 10"/>
          <p:cNvGrpSpPr/>
          <p:nvPr/>
        </p:nvGrpSpPr>
        <p:grpSpPr>
          <a:xfrm rot="5400000">
            <a:off x="16479455" y="10335957"/>
            <a:ext cx="1046645" cy="148253"/>
            <a:chOff x="0" y="0"/>
            <a:chExt cx="4034716" cy="571500"/>
          </a:xfrm>
        </p:grpSpPr>
        <p:sp>
          <p:nvSpPr>
            <p:cNvPr id="11" name="Freeform 11"/>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6C7AA7"/>
            </a:solidFill>
          </p:spPr>
        </p:sp>
      </p:grpSp>
      <p:grpSp>
        <p:nvGrpSpPr>
          <p:cNvPr id="12" name="Group 12"/>
          <p:cNvGrpSpPr/>
          <p:nvPr/>
        </p:nvGrpSpPr>
        <p:grpSpPr>
          <a:xfrm rot="5400000">
            <a:off x="7745640" y="506083"/>
            <a:ext cx="2796721" cy="148253"/>
            <a:chOff x="0" y="0"/>
            <a:chExt cx="10781092" cy="571500"/>
          </a:xfrm>
        </p:grpSpPr>
        <p:sp>
          <p:nvSpPr>
            <p:cNvPr id="13" name="Freeform 13"/>
            <p:cNvSpPr/>
            <p:nvPr/>
          </p:nvSpPr>
          <p:spPr>
            <a:xfrm>
              <a:off x="0" y="255270"/>
              <a:ext cx="10781092" cy="69850"/>
            </a:xfrm>
            <a:custGeom>
              <a:avLst/>
              <a:gdLst/>
              <a:ahLst/>
              <a:cxnLst/>
              <a:rect l="l" t="t" r="r" b="b"/>
              <a:pathLst>
                <a:path w="10781092" h="69850">
                  <a:moveTo>
                    <a:pt x="10490263" y="0"/>
                  </a:moveTo>
                  <a:lnTo>
                    <a:pt x="0" y="0"/>
                  </a:lnTo>
                  <a:lnTo>
                    <a:pt x="0" y="69850"/>
                  </a:lnTo>
                  <a:lnTo>
                    <a:pt x="10781092" y="69850"/>
                  </a:lnTo>
                  <a:lnTo>
                    <a:pt x="10781092" y="0"/>
                  </a:lnTo>
                  <a:close/>
                </a:path>
              </a:pathLst>
            </a:custGeom>
            <a:solidFill>
              <a:srgbClr val="6C7AA7"/>
            </a:solidFill>
          </p:spPr>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6C7AA7"/>
            </a:solid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435241" y="1390726"/>
            <a:ext cx="5672154" cy="1340096"/>
          </a:xfrm>
          <a:prstGeom prst="rect">
            <a:avLst/>
          </a:prstGeom>
        </p:spPr>
        <p:txBody>
          <a:bodyPr lIns="0" tIns="0" rIns="0" bIns="0" rtlCol="0" anchor="t">
            <a:spAutoFit/>
          </a:bodyPr>
          <a:lstStyle/>
          <a:p>
            <a:pPr>
              <a:lnSpc>
                <a:spcPts val="5304"/>
              </a:lnSpc>
            </a:pPr>
            <a:r>
              <a:rPr lang="en-US" sz="5100" spc="45">
                <a:solidFill>
                  <a:srgbClr val="000000"/>
                </a:solidFill>
                <a:latin typeface="Vesper Libre Bold"/>
              </a:rPr>
              <a:t>Introduction to the Project Team</a:t>
            </a:r>
          </a:p>
        </p:txBody>
      </p:sp>
      <p:grpSp>
        <p:nvGrpSpPr>
          <p:cNvPr id="3" name="Group 3"/>
          <p:cNvGrpSpPr/>
          <p:nvPr/>
        </p:nvGrpSpPr>
        <p:grpSpPr>
          <a:xfrm>
            <a:off x="17002778" y="7661402"/>
            <a:ext cx="1285222" cy="2625598"/>
            <a:chOff x="0" y="0"/>
            <a:chExt cx="263683" cy="538681"/>
          </a:xfrm>
        </p:grpSpPr>
        <p:sp>
          <p:nvSpPr>
            <p:cNvPr id="4" name="Freeform 4"/>
            <p:cNvSpPr/>
            <p:nvPr/>
          </p:nvSpPr>
          <p:spPr>
            <a:xfrm>
              <a:off x="0" y="0"/>
              <a:ext cx="263682" cy="538680"/>
            </a:xfrm>
            <a:custGeom>
              <a:avLst/>
              <a:gdLst/>
              <a:ahLst/>
              <a:cxnLst/>
              <a:rect l="l" t="t" r="r" b="b"/>
              <a:pathLst>
                <a:path w="263682" h="538680">
                  <a:moveTo>
                    <a:pt x="0" y="0"/>
                  </a:moveTo>
                  <a:lnTo>
                    <a:pt x="263682" y="0"/>
                  </a:lnTo>
                  <a:lnTo>
                    <a:pt x="263682" y="538680"/>
                  </a:lnTo>
                  <a:lnTo>
                    <a:pt x="0" y="538680"/>
                  </a:lnTo>
                  <a:close/>
                </a:path>
              </a:pathLst>
            </a:custGeom>
            <a:solidFill>
              <a:srgbClr val="000342"/>
            </a:solidFill>
          </p:spPr>
        </p:sp>
      </p:grpSp>
      <p:grpSp>
        <p:nvGrpSpPr>
          <p:cNvPr id="5" name="Group 5"/>
          <p:cNvGrpSpPr/>
          <p:nvPr/>
        </p:nvGrpSpPr>
        <p:grpSpPr>
          <a:xfrm>
            <a:off x="10435241" y="5112918"/>
            <a:ext cx="5672154" cy="2741583"/>
            <a:chOff x="0" y="0"/>
            <a:chExt cx="7562873" cy="3655444"/>
          </a:xfrm>
        </p:grpSpPr>
        <p:sp>
          <p:nvSpPr>
            <p:cNvPr id="6" name="TextBox 6"/>
            <p:cNvSpPr txBox="1"/>
            <p:nvPr/>
          </p:nvSpPr>
          <p:spPr>
            <a:xfrm>
              <a:off x="0" y="-66675"/>
              <a:ext cx="7562873" cy="708395"/>
            </a:xfrm>
            <a:prstGeom prst="rect">
              <a:avLst/>
            </a:prstGeom>
          </p:spPr>
          <p:txBody>
            <a:bodyPr lIns="0" tIns="0" rIns="0" bIns="0" rtlCol="0" anchor="t">
              <a:spAutoFit/>
            </a:bodyPr>
            <a:lstStyle/>
            <a:p>
              <a:pPr>
                <a:lnSpc>
                  <a:spcPts val="4480"/>
                </a:lnSpc>
              </a:pPr>
              <a:r>
                <a:rPr lang="en-US" sz="3200">
                  <a:solidFill>
                    <a:srgbClr val="000000"/>
                  </a:solidFill>
                  <a:latin typeface="HK Grotesk Medium"/>
                </a:rPr>
                <a:t>City of Orem, Planning Divison</a:t>
              </a:r>
            </a:p>
          </p:txBody>
        </p:sp>
        <p:sp>
          <p:nvSpPr>
            <p:cNvPr id="7" name="TextBox 7"/>
            <p:cNvSpPr txBox="1"/>
            <p:nvPr/>
          </p:nvSpPr>
          <p:spPr>
            <a:xfrm>
              <a:off x="0" y="831599"/>
              <a:ext cx="7562873" cy="2823845"/>
            </a:xfrm>
            <a:prstGeom prst="rect">
              <a:avLst/>
            </a:prstGeom>
          </p:spPr>
          <p:txBody>
            <a:bodyPr lIns="0" tIns="0" rIns="0" bIns="0" rtlCol="0" anchor="t">
              <a:spAutoFit/>
            </a:bodyPr>
            <a:lstStyle/>
            <a:p>
              <a:pPr>
                <a:lnSpc>
                  <a:spcPts val="3360"/>
                </a:lnSpc>
              </a:pPr>
              <a:r>
                <a:rPr lang="en-US" sz="2400" spc="60">
                  <a:solidFill>
                    <a:srgbClr val="000000"/>
                  </a:solidFill>
                  <a:latin typeface="HK Grotesk Light"/>
                </a:rPr>
                <a:t>The City of Orem's Planning Division is leading implementation of this project.</a:t>
              </a:r>
            </a:p>
            <a:p>
              <a:pPr>
                <a:lnSpc>
                  <a:spcPts val="3360"/>
                </a:lnSpc>
              </a:pPr>
              <a:endParaRPr lang="en-US" sz="2400" spc="60">
                <a:solidFill>
                  <a:srgbClr val="000000"/>
                </a:solidFill>
                <a:latin typeface="HK Grotesk Light"/>
              </a:endParaRPr>
            </a:p>
            <a:p>
              <a:pPr>
                <a:lnSpc>
                  <a:spcPts val="3360"/>
                </a:lnSpc>
              </a:pPr>
              <a:r>
                <a:rPr lang="en-US" sz="2400" spc="60">
                  <a:solidFill>
                    <a:srgbClr val="000000"/>
                  </a:solidFill>
                  <a:latin typeface="HK Grotesk Light"/>
                </a:rPr>
                <a:t>Matt Taylor, Long-Range Planner is serving as the Project Manager.  </a:t>
              </a:r>
            </a:p>
          </p:txBody>
        </p:sp>
      </p:grpSp>
      <p:pic>
        <p:nvPicPr>
          <p:cNvPr id="8" name="Picture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1214" y="-35292"/>
            <a:ext cx="9174480" cy="10340171"/>
          </a:xfrm>
          <a:prstGeom prst="rect">
            <a:avLst/>
          </a:prstGeom>
        </p:spPr>
      </p:pic>
      <p:grpSp>
        <p:nvGrpSpPr>
          <p:cNvPr id="9" name="Group 9"/>
          <p:cNvGrpSpPr/>
          <p:nvPr/>
        </p:nvGrpSpPr>
        <p:grpSpPr>
          <a:xfrm>
            <a:off x="-14644" y="7679558"/>
            <a:ext cx="9159590" cy="2635197"/>
            <a:chOff x="0" y="0"/>
            <a:chExt cx="3150421" cy="906370"/>
          </a:xfrm>
        </p:grpSpPr>
        <p:sp>
          <p:nvSpPr>
            <p:cNvPr id="10" name="Freeform 10"/>
            <p:cNvSpPr/>
            <p:nvPr/>
          </p:nvSpPr>
          <p:spPr>
            <a:xfrm>
              <a:off x="0" y="0"/>
              <a:ext cx="3150421" cy="906370"/>
            </a:xfrm>
            <a:custGeom>
              <a:avLst/>
              <a:gdLst/>
              <a:ahLst/>
              <a:cxnLst/>
              <a:rect l="l" t="t" r="r" b="b"/>
              <a:pathLst>
                <a:path w="3150421" h="906370">
                  <a:moveTo>
                    <a:pt x="0" y="0"/>
                  </a:moveTo>
                  <a:lnTo>
                    <a:pt x="3150421" y="0"/>
                  </a:lnTo>
                  <a:lnTo>
                    <a:pt x="3150421" y="906370"/>
                  </a:lnTo>
                  <a:lnTo>
                    <a:pt x="0" y="906370"/>
                  </a:lnTo>
                  <a:close/>
                </a:path>
              </a:pathLst>
            </a:custGeom>
            <a:solidFill>
              <a:srgbClr val="000342"/>
            </a:solidFill>
          </p:spPr>
        </p:sp>
      </p:grpSp>
      <p:grpSp>
        <p:nvGrpSpPr>
          <p:cNvPr id="11" name="Group 11"/>
          <p:cNvGrpSpPr/>
          <p:nvPr/>
        </p:nvGrpSpPr>
        <p:grpSpPr>
          <a:xfrm rot="5400000">
            <a:off x="-4163011" y="5355845"/>
            <a:ext cx="10899304" cy="148253"/>
            <a:chOff x="0" y="0"/>
            <a:chExt cx="42015778" cy="571500"/>
          </a:xfrm>
        </p:grpSpPr>
        <p:sp>
          <p:nvSpPr>
            <p:cNvPr id="12" name="Freeform 12"/>
            <p:cNvSpPr/>
            <p:nvPr/>
          </p:nvSpPr>
          <p:spPr>
            <a:xfrm>
              <a:off x="0" y="255270"/>
              <a:ext cx="42015780" cy="69850"/>
            </a:xfrm>
            <a:custGeom>
              <a:avLst/>
              <a:gdLst/>
              <a:ahLst/>
              <a:cxnLst/>
              <a:rect l="l" t="t" r="r" b="b"/>
              <a:pathLst>
                <a:path w="42015780" h="69850">
                  <a:moveTo>
                    <a:pt x="41724948" y="0"/>
                  </a:moveTo>
                  <a:lnTo>
                    <a:pt x="0" y="0"/>
                  </a:lnTo>
                  <a:lnTo>
                    <a:pt x="0" y="69850"/>
                  </a:lnTo>
                  <a:lnTo>
                    <a:pt x="42015780" y="69850"/>
                  </a:lnTo>
                  <a:lnTo>
                    <a:pt x="42015780" y="0"/>
                  </a:lnTo>
                  <a:close/>
                </a:path>
              </a:pathLst>
            </a:custGeom>
            <a:solidFill>
              <a:srgbClr val="F4F4F4"/>
            </a:solidFill>
          </p:spPr>
        </p:sp>
      </p:grpSp>
      <p:grpSp>
        <p:nvGrpSpPr>
          <p:cNvPr id="13" name="Group 13"/>
          <p:cNvGrpSpPr/>
          <p:nvPr/>
        </p:nvGrpSpPr>
        <p:grpSpPr>
          <a:xfrm rot="5400000">
            <a:off x="643488" y="8249548"/>
            <a:ext cx="1286306" cy="148253"/>
            <a:chOff x="0" y="0"/>
            <a:chExt cx="4958587" cy="571500"/>
          </a:xfrm>
        </p:grpSpPr>
        <p:sp>
          <p:nvSpPr>
            <p:cNvPr id="14" name="Freeform 14"/>
            <p:cNvSpPr/>
            <p:nvPr/>
          </p:nvSpPr>
          <p:spPr>
            <a:xfrm>
              <a:off x="0" y="255270"/>
              <a:ext cx="4958587" cy="69850"/>
            </a:xfrm>
            <a:custGeom>
              <a:avLst/>
              <a:gdLst/>
              <a:ahLst/>
              <a:cxnLst/>
              <a:rect l="l" t="t" r="r" b="b"/>
              <a:pathLst>
                <a:path w="4958587" h="69850">
                  <a:moveTo>
                    <a:pt x="4667757" y="0"/>
                  </a:moveTo>
                  <a:lnTo>
                    <a:pt x="0" y="0"/>
                  </a:lnTo>
                  <a:lnTo>
                    <a:pt x="0" y="69850"/>
                  </a:lnTo>
                  <a:lnTo>
                    <a:pt x="4958587" y="69850"/>
                  </a:lnTo>
                  <a:lnTo>
                    <a:pt x="4958587" y="0"/>
                  </a:lnTo>
                  <a:close/>
                </a:path>
              </a:pathLst>
            </a:custGeom>
            <a:solidFill>
              <a:srgbClr val="B8B2BC"/>
            </a:solidFill>
          </p:spPr>
        </p:sp>
      </p:grpSp>
      <p:grpSp>
        <p:nvGrpSpPr>
          <p:cNvPr id="15" name="Group 15"/>
          <p:cNvGrpSpPr/>
          <p:nvPr/>
        </p:nvGrpSpPr>
        <p:grpSpPr>
          <a:xfrm rot="5400000">
            <a:off x="11335955" y="5310125"/>
            <a:ext cx="11333645" cy="148253"/>
            <a:chOff x="0" y="0"/>
            <a:chExt cx="43690120" cy="571500"/>
          </a:xfrm>
        </p:grpSpPr>
        <p:sp>
          <p:nvSpPr>
            <p:cNvPr id="16" name="Freeform 16"/>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grpSp>
        <p:nvGrpSpPr>
          <p:cNvPr id="17" name="Group 17"/>
          <p:cNvGrpSpPr/>
          <p:nvPr/>
        </p:nvGrpSpPr>
        <p:grpSpPr>
          <a:xfrm rot="5400000">
            <a:off x="8446188" y="10211126"/>
            <a:ext cx="1395624" cy="148253"/>
            <a:chOff x="0" y="0"/>
            <a:chExt cx="5379998" cy="571500"/>
          </a:xfrm>
        </p:grpSpPr>
        <p:sp>
          <p:nvSpPr>
            <p:cNvPr id="18" name="Freeform 18"/>
            <p:cNvSpPr/>
            <p:nvPr/>
          </p:nvSpPr>
          <p:spPr>
            <a:xfrm>
              <a:off x="0" y="255270"/>
              <a:ext cx="5379998" cy="69850"/>
            </a:xfrm>
            <a:custGeom>
              <a:avLst/>
              <a:gdLst/>
              <a:ahLst/>
              <a:cxnLst/>
              <a:rect l="l" t="t" r="r" b="b"/>
              <a:pathLst>
                <a:path w="5379998" h="69850">
                  <a:moveTo>
                    <a:pt x="5089168" y="0"/>
                  </a:moveTo>
                  <a:lnTo>
                    <a:pt x="0" y="0"/>
                  </a:lnTo>
                  <a:lnTo>
                    <a:pt x="0" y="69850"/>
                  </a:lnTo>
                  <a:lnTo>
                    <a:pt x="5379998" y="69850"/>
                  </a:lnTo>
                  <a:lnTo>
                    <a:pt x="5379998" y="0"/>
                  </a:lnTo>
                  <a:close/>
                </a:path>
              </a:pathLst>
            </a:custGeom>
            <a:solidFill>
              <a:srgbClr val="FFFFFF"/>
            </a:solidFill>
            <a:ln>
              <a:solidFill>
                <a:srgbClr val="000000"/>
              </a:solidFill>
            </a:ln>
          </p:spPr>
        </p:sp>
      </p:grpSp>
      <p:grpSp>
        <p:nvGrpSpPr>
          <p:cNvPr id="19" name="Group 19"/>
          <p:cNvGrpSpPr/>
          <p:nvPr/>
        </p:nvGrpSpPr>
        <p:grpSpPr>
          <a:xfrm rot="5400000">
            <a:off x="8527304" y="-275581"/>
            <a:ext cx="1233392" cy="148253"/>
            <a:chOff x="0" y="0"/>
            <a:chExt cx="4754608" cy="571500"/>
          </a:xfrm>
        </p:grpSpPr>
        <p:sp>
          <p:nvSpPr>
            <p:cNvPr id="20" name="Freeform 20"/>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sp>
      </p:grpSp>
      <p:grpSp>
        <p:nvGrpSpPr>
          <p:cNvPr id="21" name="Group 21"/>
          <p:cNvGrpSpPr/>
          <p:nvPr/>
        </p:nvGrpSpPr>
        <p:grpSpPr>
          <a:xfrm rot="5400000">
            <a:off x="8527304" y="10429330"/>
            <a:ext cx="1233392" cy="148253"/>
            <a:chOff x="0" y="0"/>
            <a:chExt cx="4754608" cy="571500"/>
          </a:xfrm>
        </p:grpSpPr>
        <p:sp>
          <p:nvSpPr>
            <p:cNvPr id="22" name="Freeform 22"/>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sp>
      </p:grpSp>
      <p:sp>
        <p:nvSpPr>
          <p:cNvPr id="23" name="TextBox 23"/>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6C7AA7"/>
                </a:solidFill>
                <a:latin typeface="HK Grotesk Bold"/>
              </a:rPr>
              <a:t>IMAGINE OREM: REINVENTING BROWNFLEIDS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236236" y="-31730"/>
            <a:ext cx="3916782" cy="3944411"/>
          </a:xfrm>
          <a:prstGeom prst="rect">
            <a:avLst/>
          </a:prstGeom>
        </p:spPr>
      </p:pic>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048795" y="-35300"/>
            <a:ext cx="3957433" cy="3931339"/>
          </a:xfrm>
          <a:prstGeom prst="rect">
            <a:avLst/>
          </a:prstGeom>
        </p:spPr>
      </p:pic>
      <p:pic>
        <p:nvPicPr>
          <p:cNvPr id="4"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140061" y="1300052"/>
            <a:ext cx="3925940" cy="3901893"/>
          </a:xfrm>
          <a:prstGeom prst="rect">
            <a:avLst/>
          </a:prstGeom>
        </p:spPr>
      </p:pic>
      <p:grpSp>
        <p:nvGrpSpPr>
          <p:cNvPr id="7" name="Group 7"/>
          <p:cNvGrpSpPr/>
          <p:nvPr/>
        </p:nvGrpSpPr>
        <p:grpSpPr>
          <a:xfrm rot="5400000">
            <a:off x="11335955" y="5310125"/>
            <a:ext cx="11333645" cy="148253"/>
            <a:chOff x="0" y="0"/>
            <a:chExt cx="43690120" cy="571500"/>
          </a:xfrm>
        </p:grpSpPr>
        <p:sp>
          <p:nvSpPr>
            <p:cNvPr id="8" name="Freeform 8"/>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grpSp>
        <p:nvGrpSpPr>
          <p:cNvPr id="9" name="Group 9"/>
          <p:cNvGrpSpPr/>
          <p:nvPr/>
        </p:nvGrpSpPr>
        <p:grpSpPr>
          <a:xfrm rot="5400000">
            <a:off x="9810007" y="7922608"/>
            <a:ext cx="6517439" cy="148253"/>
            <a:chOff x="0" y="0"/>
            <a:chExt cx="25124104" cy="571500"/>
          </a:xfrm>
        </p:grpSpPr>
        <p:sp>
          <p:nvSpPr>
            <p:cNvPr id="10" name="Freeform 10"/>
            <p:cNvSpPr/>
            <p:nvPr/>
          </p:nvSpPr>
          <p:spPr>
            <a:xfrm>
              <a:off x="0" y="255270"/>
              <a:ext cx="25124104" cy="69850"/>
            </a:xfrm>
            <a:custGeom>
              <a:avLst/>
              <a:gdLst/>
              <a:ahLst/>
              <a:cxnLst/>
              <a:rect l="l" t="t" r="r" b="b"/>
              <a:pathLst>
                <a:path w="25124104" h="69850">
                  <a:moveTo>
                    <a:pt x="24833275" y="0"/>
                  </a:moveTo>
                  <a:lnTo>
                    <a:pt x="0" y="0"/>
                  </a:lnTo>
                  <a:lnTo>
                    <a:pt x="0" y="69850"/>
                  </a:lnTo>
                  <a:lnTo>
                    <a:pt x="25124104" y="69850"/>
                  </a:lnTo>
                  <a:lnTo>
                    <a:pt x="25124104" y="0"/>
                  </a:lnTo>
                  <a:close/>
                </a:path>
              </a:pathLst>
            </a:custGeom>
            <a:solidFill>
              <a:srgbClr val="F4F4F4"/>
            </a:solidFill>
          </p:spPr>
        </p:sp>
      </p:grpSp>
      <p:grpSp>
        <p:nvGrpSpPr>
          <p:cNvPr id="11" name="Group 11"/>
          <p:cNvGrpSpPr/>
          <p:nvPr/>
        </p:nvGrpSpPr>
        <p:grpSpPr>
          <a:xfrm rot="5400000">
            <a:off x="5798123" y="7842114"/>
            <a:ext cx="6678426" cy="148253"/>
            <a:chOff x="0" y="0"/>
            <a:chExt cx="25744695" cy="571500"/>
          </a:xfrm>
        </p:grpSpPr>
        <p:sp>
          <p:nvSpPr>
            <p:cNvPr id="12" name="Freeform 12"/>
            <p:cNvSpPr/>
            <p:nvPr/>
          </p:nvSpPr>
          <p:spPr>
            <a:xfrm>
              <a:off x="0" y="255270"/>
              <a:ext cx="25744695" cy="69850"/>
            </a:xfrm>
            <a:custGeom>
              <a:avLst/>
              <a:gdLst/>
              <a:ahLst/>
              <a:cxnLst/>
              <a:rect l="l" t="t" r="r" b="b"/>
              <a:pathLst>
                <a:path w="25744695" h="69850">
                  <a:moveTo>
                    <a:pt x="25453865" y="0"/>
                  </a:moveTo>
                  <a:lnTo>
                    <a:pt x="0" y="0"/>
                  </a:lnTo>
                  <a:lnTo>
                    <a:pt x="0" y="69850"/>
                  </a:lnTo>
                  <a:lnTo>
                    <a:pt x="25744695" y="69850"/>
                  </a:lnTo>
                  <a:lnTo>
                    <a:pt x="25744695" y="0"/>
                  </a:lnTo>
                  <a:close/>
                </a:path>
              </a:pathLst>
            </a:custGeom>
            <a:solidFill>
              <a:srgbClr val="F4F4F4"/>
            </a:solidFill>
          </p:spPr>
        </p:sp>
      </p:grpSp>
      <p:grpSp>
        <p:nvGrpSpPr>
          <p:cNvPr id="13" name="Group 13"/>
          <p:cNvGrpSpPr/>
          <p:nvPr/>
        </p:nvGrpSpPr>
        <p:grpSpPr>
          <a:xfrm rot="5400000">
            <a:off x="-2367916" y="183997"/>
            <a:ext cx="7309114" cy="148253"/>
            <a:chOff x="0" y="0"/>
            <a:chExt cx="28175939" cy="571500"/>
          </a:xfrm>
        </p:grpSpPr>
        <p:sp>
          <p:nvSpPr>
            <p:cNvPr id="14" name="Freeform 14"/>
            <p:cNvSpPr/>
            <p:nvPr/>
          </p:nvSpPr>
          <p:spPr>
            <a:xfrm>
              <a:off x="0" y="255270"/>
              <a:ext cx="28175939" cy="69850"/>
            </a:xfrm>
            <a:custGeom>
              <a:avLst/>
              <a:gdLst/>
              <a:ahLst/>
              <a:cxnLst/>
              <a:rect l="l" t="t" r="r" b="b"/>
              <a:pathLst>
                <a:path w="28175939" h="69850">
                  <a:moveTo>
                    <a:pt x="27885110" y="0"/>
                  </a:moveTo>
                  <a:lnTo>
                    <a:pt x="0" y="0"/>
                  </a:lnTo>
                  <a:lnTo>
                    <a:pt x="0" y="69850"/>
                  </a:lnTo>
                  <a:lnTo>
                    <a:pt x="28175939" y="69850"/>
                  </a:lnTo>
                  <a:lnTo>
                    <a:pt x="28175939" y="0"/>
                  </a:lnTo>
                  <a:close/>
                </a:path>
              </a:pathLst>
            </a:custGeom>
            <a:solidFill>
              <a:srgbClr val="F4F4F4"/>
            </a:solidFill>
          </p:spPr>
        </p:sp>
      </p:grpSp>
      <p:pic>
        <p:nvPicPr>
          <p:cNvPr id="15" name="Picture 15"/>
          <p:cNvPicPr>
            <a:picLocks noChangeAspect="1"/>
          </p:cNvPicPr>
          <p:nvPr/>
        </p:nvPicPr>
        <p:blipFill>
          <a:blip r:embed="rId5"/>
          <a:srcRect/>
          <a:stretch>
            <a:fillRect/>
          </a:stretch>
        </p:blipFill>
        <p:spPr>
          <a:xfrm>
            <a:off x="1212515" y="6631279"/>
            <a:ext cx="3243668" cy="756125"/>
          </a:xfrm>
          <a:prstGeom prst="rect">
            <a:avLst/>
          </a:prstGeom>
        </p:spPr>
      </p:pic>
      <p:grpSp>
        <p:nvGrpSpPr>
          <p:cNvPr id="16" name="Group 16"/>
          <p:cNvGrpSpPr/>
          <p:nvPr/>
        </p:nvGrpSpPr>
        <p:grpSpPr>
          <a:xfrm>
            <a:off x="1212515" y="1300052"/>
            <a:ext cx="3238640" cy="4456083"/>
            <a:chOff x="0" y="0"/>
            <a:chExt cx="4318187" cy="5941444"/>
          </a:xfrm>
        </p:grpSpPr>
        <p:sp>
          <p:nvSpPr>
            <p:cNvPr id="17" name="TextBox 17"/>
            <p:cNvSpPr txBox="1"/>
            <p:nvPr/>
          </p:nvSpPr>
          <p:spPr>
            <a:xfrm>
              <a:off x="0" y="-66675"/>
              <a:ext cx="4318187" cy="708395"/>
            </a:xfrm>
            <a:prstGeom prst="rect">
              <a:avLst/>
            </a:prstGeom>
          </p:spPr>
          <p:txBody>
            <a:bodyPr lIns="0" tIns="0" rIns="0" bIns="0" rtlCol="0" anchor="t">
              <a:spAutoFit/>
            </a:bodyPr>
            <a:lstStyle/>
            <a:p>
              <a:pPr>
                <a:lnSpc>
                  <a:spcPts val="4480"/>
                </a:lnSpc>
              </a:pPr>
              <a:r>
                <a:rPr lang="en-US" sz="3200">
                  <a:solidFill>
                    <a:srgbClr val="000000"/>
                  </a:solidFill>
                  <a:latin typeface="HK Grotesk Medium"/>
                </a:rPr>
                <a:t>Consultant Team</a:t>
              </a:r>
            </a:p>
          </p:txBody>
        </p:sp>
        <p:sp>
          <p:nvSpPr>
            <p:cNvPr id="18" name="TextBox 18"/>
            <p:cNvSpPr txBox="1"/>
            <p:nvPr/>
          </p:nvSpPr>
          <p:spPr>
            <a:xfrm>
              <a:off x="0" y="831599"/>
              <a:ext cx="4318187" cy="5109845"/>
            </a:xfrm>
            <a:prstGeom prst="rect">
              <a:avLst/>
            </a:prstGeom>
          </p:spPr>
          <p:txBody>
            <a:bodyPr lIns="0" tIns="0" rIns="0" bIns="0" rtlCol="0" anchor="t">
              <a:spAutoFit/>
            </a:bodyPr>
            <a:lstStyle/>
            <a:p>
              <a:pPr>
                <a:lnSpc>
                  <a:spcPts val="3360"/>
                </a:lnSpc>
              </a:pPr>
              <a:r>
                <a:rPr lang="en-US" sz="2400" spc="60">
                  <a:solidFill>
                    <a:srgbClr val="000000"/>
                  </a:solidFill>
                  <a:latin typeface="HK Grotesk Light"/>
                </a:rPr>
                <a:t>BRS, Inc. and Wasatch Environmental are assisting the City of Orem with establishing a sustainable brownfield assessment program for the Geneva Road and State Street Corridor.</a:t>
              </a:r>
            </a:p>
          </p:txBody>
        </p:sp>
      </p:grpSp>
      <p:pic>
        <p:nvPicPr>
          <p:cNvPr id="19" name="Picture 19"/>
          <p:cNvPicPr>
            <a:picLocks noChangeAspect="1"/>
          </p:cNvPicPr>
          <p:nvPr/>
        </p:nvPicPr>
        <p:blipFill>
          <a:blip r:embed="rId6"/>
          <a:srcRect/>
          <a:stretch>
            <a:fillRect/>
          </a:stretch>
        </p:blipFill>
        <p:spPr>
          <a:xfrm>
            <a:off x="1228087" y="8134456"/>
            <a:ext cx="3223068" cy="561595"/>
          </a:xfrm>
          <a:prstGeom prst="rect">
            <a:avLst/>
          </a:prstGeom>
        </p:spPr>
      </p:pic>
      <p:grpSp>
        <p:nvGrpSpPr>
          <p:cNvPr id="20" name="Group 20"/>
          <p:cNvGrpSpPr/>
          <p:nvPr/>
        </p:nvGrpSpPr>
        <p:grpSpPr>
          <a:xfrm>
            <a:off x="5582603" y="4614902"/>
            <a:ext cx="2923580" cy="3147549"/>
            <a:chOff x="0" y="0"/>
            <a:chExt cx="3898107" cy="4196732"/>
          </a:xfrm>
        </p:grpSpPr>
        <p:sp>
          <p:nvSpPr>
            <p:cNvPr id="21" name="TextBox 21"/>
            <p:cNvSpPr txBox="1"/>
            <p:nvPr/>
          </p:nvSpPr>
          <p:spPr>
            <a:xfrm>
              <a:off x="0" y="-47625"/>
              <a:ext cx="3898107" cy="476567"/>
            </a:xfrm>
            <a:prstGeom prst="rect">
              <a:avLst/>
            </a:prstGeom>
          </p:spPr>
          <p:txBody>
            <a:bodyPr lIns="0" tIns="0" rIns="0" bIns="0" rtlCol="0" anchor="t">
              <a:spAutoFit/>
            </a:bodyPr>
            <a:lstStyle/>
            <a:p>
              <a:pPr>
                <a:lnSpc>
                  <a:spcPts val="2940"/>
                </a:lnSpc>
              </a:pPr>
              <a:r>
                <a:rPr lang="en-US" sz="2100">
                  <a:solidFill>
                    <a:srgbClr val="000000"/>
                  </a:solidFill>
                  <a:latin typeface="HK Grotesk Bold"/>
                </a:rPr>
                <a:t>JENNIFER TAYLOR</a:t>
              </a:r>
            </a:p>
          </p:txBody>
        </p:sp>
        <p:sp>
          <p:nvSpPr>
            <p:cNvPr id="22" name="TextBox 22"/>
            <p:cNvSpPr txBox="1"/>
            <p:nvPr/>
          </p:nvSpPr>
          <p:spPr>
            <a:xfrm>
              <a:off x="0" y="719790"/>
              <a:ext cx="3898107" cy="3476942"/>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Jen is a professional engineer with BRS, Inc. She manages the consultant team and provides oversight for all aspects of the environmental work.</a:t>
              </a:r>
            </a:p>
          </p:txBody>
        </p:sp>
      </p:grpSp>
      <p:grpSp>
        <p:nvGrpSpPr>
          <p:cNvPr id="23" name="Group 23"/>
          <p:cNvGrpSpPr/>
          <p:nvPr/>
        </p:nvGrpSpPr>
        <p:grpSpPr>
          <a:xfrm>
            <a:off x="9641241" y="5965451"/>
            <a:ext cx="2923580" cy="3105647"/>
            <a:chOff x="0" y="0"/>
            <a:chExt cx="3898107" cy="4140862"/>
          </a:xfrm>
        </p:grpSpPr>
        <p:sp>
          <p:nvSpPr>
            <p:cNvPr id="24" name="TextBox 24"/>
            <p:cNvSpPr txBox="1"/>
            <p:nvPr/>
          </p:nvSpPr>
          <p:spPr>
            <a:xfrm>
              <a:off x="0" y="-47625"/>
              <a:ext cx="3898107" cy="476567"/>
            </a:xfrm>
            <a:prstGeom prst="rect">
              <a:avLst/>
            </a:prstGeom>
          </p:spPr>
          <p:txBody>
            <a:bodyPr lIns="0" tIns="0" rIns="0" bIns="0" rtlCol="0" anchor="t">
              <a:spAutoFit/>
            </a:bodyPr>
            <a:lstStyle/>
            <a:p>
              <a:pPr>
                <a:lnSpc>
                  <a:spcPts val="2940"/>
                </a:lnSpc>
              </a:pPr>
              <a:r>
                <a:rPr lang="en-US" sz="2100">
                  <a:solidFill>
                    <a:srgbClr val="000000"/>
                  </a:solidFill>
                  <a:latin typeface="HK Grotesk Bold"/>
                </a:rPr>
                <a:t>KATIE-ROSE IMBRIANO</a:t>
              </a:r>
            </a:p>
          </p:txBody>
        </p:sp>
        <p:sp>
          <p:nvSpPr>
            <p:cNvPr id="25" name="TextBox 25"/>
            <p:cNvSpPr txBox="1"/>
            <p:nvPr/>
          </p:nvSpPr>
          <p:spPr>
            <a:xfrm>
              <a:off x="0" y="663920"/>
              <a:ext cx="3898107" cy="3476942"/>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Katie-Rose is an urban planner and grant manager with BRS, Inc. who is providing grant management and planning support to the City of Orem.</a:t>
              </a:r>
            </a:p>
          </p:txBody>
        </p:sp>
      </p:grpSp>
      <p:grpSp>
        <p:nvGrpSpPr>
          <p:cNvPr id="26" name="Group 26"/>
          <p:cNvGrpSpPr/>
          <p:nvPr/>
        </p:nvGrpSpPr>
        <p:grpSpPr>
          <a:xfrm>
            <a:off x="13565721" y="4614902"/>
            <a:ext cx="2923580" cy="3076145"/>
            <a:chOff x="0" y="0"/>
            <a:chExt cx="3898107" cy="4101527"/>
          </a:xfrm>
        </p:grpSpPr>
        <p:sp>
          <p:nvSpPr>
            <p:cNvPr id="27" name="TextBox 27"/>
            <p:cNvSpPr txBox="1"/>
            <p:nvPr/>
          </p:nvSpPr>
          <p:spPr>
            <a:xfrm>
              <a:off x="0" y="-47625"/>
              <a:ext cx="3898107" cy="476567"/>
            </a:xfrm>
            <a:prstGeom prst="rect">
              <a:avLst/>
            </a:prstGeom>
          </p:spPr>
          <p:txBody>
            <a:bodyPr lIns="0" tIns="0" rIns="0" bIns="0" rtlCol="0" anchor="t">
              <a:spAutoFit/>
            </a:bodyPr>
            <a:lstStyle/>
            <a:p>
              <a:pPr>
                <a:lnSpc>
                  <a:spcPts val="2940"/>
                </a:lnSpc>
              </a:pPr>
              <a:r>
                <a:rPr lang="en-US" sz="2100">
                  <a:solidFill>
                    <a:srgbClr val="000000"/>
                  </a:solidFill>
                  <a:latin typeface="HK Grotesk Bold"/>
                </a:rPr>
                <a:t>JULIE KILGORE</a:t>
              </a:r>
            </a:p>
          </p:txBody>
        </p:sp>
        <p:sp>
          <p:nvSpPr>
            <p:cNvPr id="28" name="TextBox 28"/>
            <p:cNvSpPr txBox="1"/>
            <p:nvPr/>
          </p:nvSpPr>
          <p:spPr>
            <a:xfrm>
              <a:off x="0" y="624585"/>
              <a:ext cx="3898107" cy="3476942"/>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With over 25 years of experience, Julie serves as the President of Wasatch Environmental, whose team is performing environmental site work. </a:t>
              </a:r>
            </a:p>
          </p:txBody>
        </p:sp>
      </p:grpSp>
      <p:sp>
        <p:nvSpPr>
          <p:cNvPr id="29" name="TextBox 29"/>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6C7AA7"/>
                </a:solidFill>
                <a:latin typeface="HK Grotesk Bold"/>
              </a:rPr>
              <a:t>IMAGINE OREM: REINVENTING BROWNFLEIDS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410763" y="5310125"/>
            <a:ext cx="11333645" cy="148253"/>
            <a:chOff x="0" y="0"/>
            <a:chExt cx="43690120" cy="571500"/>
          </a:xfrm>
        </p:grpSpPr>
        <p:sp>
          <p:nvSpPr>
            <p:cNvPr id="3" name="Freeform 3"/>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grpSp>
        <p:nvGrpSpPr>
          <p:cNvPr id="4" name="Group 4"/>
          <p:cNvGrpSpPr/>
          <p:nvPr/>
        </p:nvGrpSpPr>
        <p:grpSpPr>
          <a:xfrm>
            <a:off x="-283655" y="1379850"/>
            <a:ext cx="9462410" cy="9048339"/>
            <a:chOff x="0" y="0"/>
            <a:chExt cx="1834854" cy="1754562"/>
          </a:xfrm>
        </p:grpSpPr>
        <p:sp>
          <p:nvSpPr>
            <p:cNvPr id="5" name="Freeform 5"/>
            <p:cNvSpPr/>
            <p:nvPr/>
          </p:nvSpPr>
          <p:spPr>
            <a:xfrm>
              <a:off x="0" y="0"/>
              <a:ext cx="1834854" cy="1754562"/>
            </a:xfrm>
            <a:custGeom>
              <a:avLst/>
              <a:gdLst/>
              <a:ahLst/>
              <a:cxnLst/>
              <a:rect l="l" t="t" r="r" b="b"/>
              <a:pathLst>
                <a:path w="1834854" h="1754562">
                  <a:moveTo>
                    <a:pt x="0" y="0"/>
                  </a:moveTo>
                  <a:lnTo>
                    <a:pt x="1834854" y="0"/>
                  </a:lnTo>
                  <a:lnTo>
                    <a:pt x="1834854" y="1754562"/>
                  </a:lnTo>
                  <a:lnTo>
                    <a:pt x="0" y="1754562"/>
                  </a:lnTo>
                  <a:close/>
                </a:path>
              </a:pathLst>
            </a:custGeom>
            <a:solidFill>
              <a:srgbClr val="000342"/>
            </a:solidFill>
          </p:spPr>
        </p:sp>
      </p:grpSp>
      <p:grpSp>
        <p:nvGrpSpPr>
          <p:cNvPr id="8" name="Group 8"/>
          <p:cNvGrpSpPr/>
          <p:nvPr/>
        </p:nvGrpSpPr>
        <p:grpSpPr>
          <a:xfrm rot="-10800000">
            <a:off x="-555718" y="5080460"/>
            <a:ext cx="1849803" cy="148253"/>
            <a:chOff x="0" y="0"/>
            <a:chExt cx="7130814" cy="571500"/>
          </a:xfrm>
        </p:grpSpPr>
        <p:sp>
          <p:nvSpPr>
            <p:cNvPr id="9" name="Freeform 9"/>
            <p:cNvSpPr/>
            <p:nvPr/>
          </p:nvSpPr>
          <p:spPr>
            <a:xfrm>
              <a:off x="0" y="255270"/>
              <a:ext cx="7130814" cy="69850"/>
            </a:xfrm>
            <a:custGeom>
              <a:avLst/>
              <a:gdLst/>
              <a:ahLst/>
              <a:cxnLst/>
              <a:rect l="l" t="t" r="r" b="b"/>
              <a:pathLst>
                <a:path w="7130814" h="69850">
                  <a:moveTo>
                    <a:pt x="6839984" y="0"/>
                  </a:moveTo>
                  <a:lnTo>
                    <a:pt x="0" y="0"/>
                  </a:lnTo>
                  <a:lnTo>
                    <a:pt x="0" y="69850"/>
                  </a:lnTo>
                  <a:lnTo>
                    <a:pt x="7130814" y="69850"/>
                  </a:lnTo>
                  <a:lnTo>
                    <a:pt x="7130814" y="0"/>
                  </a:lnTo>
                  <a:close/>
                </a:path>
              </a:pathLst>
            </a:custGeom>
            <a:solidFill>
              <a:srgbClr val="6C7AA7"/>
            </a:solidFill>
          </p:spPr>
        </p:sp>
      </p:grpSp>
      <p:grpSp>
        <p:nvGrpSpPr>
          <p:cNvPr id="10" name="Group 10"/>
          <p:cNvGrpSpPr/>
          <p:nvPr/>
        </p:nvGrpSpPr>
        <p:grpSpPr>
          <a:xfrm rot="-10800000">
            <a:off x="8547854" y="5080460"/>
            <a:ext cx="1192291" cy="148253"/>
            <a:chOff x="0" y="0"/>
            <a:chExt cx="4596169" cy="571500"/>
          </a:xfrm>
        </p:grpSpPr>
        <p:sp>
          <p:nvSpPr>
            <p:cNvPr id="11" name="Freeform 11"/>
            <p:cNvSpPr/>
            <p:nvPr/>
          </p:nvSpPr>
          <p:spPr>
            <a:xfrm>
              <a:off x="0" y="255270"/>
              <a:ext cx="4596169" cy="69850"/>
            </a:xfrm>
            <a:custGeom>
              <a:avLst/>
              <a:gdLst/>
              <a:ahLst/>
              <a:cxnLst/>
              <a:rect l="l" t="t" r="r" b="b"/>
              <a:pathLst>
                <a:path w="4596169" h="69850">
                  <a:moveTo>
                    <a:pt x="4305339" y="0"/>
                  </a:moveTo>
                  <a:lnTo>
                    <a:pt x="0" y="0"/>
                  </a:lnTo>
                  <a:lnTo>
                    <a:pt x="0" y="69850"/>
                  </a:lnTo>
                  <a:lnTo>
                    <a:pt x="4596169" y="69850"/>
                  </a:lnTo>
                  <a:lnTo>
                    <a:pt x="4596169" y="0"/>
                  </a:lnTo>
                  <a:close/>
                </a:path>
              </a:pathLst>
            </a:custGeom>
            <a:solidFill>
              <a:srgbClr val="6C7AA7"/>
            </a:solidFill>
          </p:spPr>
        </p:sp>
      </p:grpSp>
      <p:grpSp>
        <p:nvGrpSpPr>
          <p:cNvPr id="12" name="Group 12"/>
          <p:cNvGrpSpPr/>
          <p:nvPr/>
        </p:nvGrpSpPr>
        <p:grpSpPr>
          <a:xfrm rot="5400000">
            <a:off x="11335955" y="5310125"/>
            <a:ext cx="11333645" cy="148253"/>
            <a:chOff x="0" y="0"/>
            <a:chExt cx="43690120" cy="571500"/>
          </a:xfrm>
        </p:grpSpPr>
        <p:sp>
          <p:nvSpPr>
            <p:cNvPr id="13" name="Freeform 13"/>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sp>
      </p:grpSp>
      <p:grpSp>
        <p:nvGrpSpPr>
          <p:cNvPr id="14" name="Group 14"/>
          <p:cNvGrpSpPr/>
          <p:nvPr/>
        </p:nvGrpSpPr>
        <p:grpSpPr>
          <a:xfrm rot="5400000">
            <a:off x="8620678" y="-273599"/>
            <a:ext cx="1046645" cy="148253"/>
            <a:chOff x="0" y="0"/>
            <a:chExt cx="4034716" cy="571500"/>
          </a:xfrm>
        </p:grpSpPr>
        <p:sp>
          <p:nvSpPr>
            <p:cNvPr id="15" name="Freeform 15"/>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6C7AA7"/>
            </a:solidFill>
          </p:spPr>
        </p:sp>
      </p:grpSp>
      <p:grpSp>
        <p:nvGrpSpPr>
          <p:cNvPr id="16" name="Group 16"/>
          <p:cNvGrpSpPr/>
          <p:nvPr/>
        </p:nvGrpSpPr>
        <p:grpSpPr>
          <a:xfrm>
            <a:off x="1350080" y="3877438"/>
            <a:ext cx="6350396" cy="5380862"/>
            <a:chOff x="0" y="0"/>
            <a:chExt cx="8467195" cy="7174483"/>
          </a:xfrm>
        </p:grpSpPr>
        <p:sp>
          <p:nvSpPr>
            <p:cNvPr id="17" name="TextBox 17"/>
            <p:cNvSpPr txBox="1"/>
            <p:nvPr/>
          </p:nvSpPr>
          <p:spPr>
            <a:xfrm>
              <a:off x="0" y="-66675"/>
              <a:ext cx="8467195" cy="708395"/>
            </a:xfrm>
            <a:prstGeom prst="rect">
              <a:avLst/>
            </a:prstGeom>
          </p:spPr>
          <p:txBody>
            <a:bodyPr lIns="0" tIns="0" rIns="0" bIns="0" rtlCol="0" anchor="t">
              <a:spAutoFit/>
            </a:bodyPr>
            <a:lstStyle/>
            <a:p>
              <a:pPr>
                <a:lnSpc>
                  <a:spcPts val="4479"/>
                </a:lnSpc>
              </a:pPr>
              <a:r>
                <a:rPr lang="en-US" sz="3199">
                  <a:solidFill>
                    <a:srgbClr val="FFFFFF"/>
                  </a:solidFill>
                  <a:latin typeface="HK Grotesk Medium"/>
                </a:rPr>
                <a:t>Advisory Committee Members</a:t>
              </a:r>
            </a:p>
          </p:txBody>
        </p:sp>
        <p:sp>
          <p:nvSpPr>
            <p:cNvPr id="18" name="TextBox 18"/>
            <p:cNvSpPr txBox="1"/>
            <p:nvPr/>
          </p:nvSpPr>
          <p:spPr>
            <a:xfrm>
              <a:off x="0" y="921638"/>
              <a:ext cx="8467195" cy="6252845"/>
            </a:xfrm>
            <a:prstGeom prst="rect">
              <a:avLst/>
            </a:prstGeom>
          </p:spPr>
          <p:txBody>
            <a:bodyPr lIns="0" tIns="0" rIns="0" bIns="0" rtlCol="0" anchor="t">
              <a:spAutoFit/>
            </a:bodyPr>
            <a:lstStyle/>
            <a:p>
              <a:pPr>
                <a:lnSpc>
                  <a:spcPts val="3359"/>
                </a:lnSpc>
              </a:pPr>
              <a:r>
                <a:rPr lang="en-US" sz="2400" spc="60">
                  <a:solidFill>
                    <a:srgbClr val="FFFFFF"/>
                  </a:solidFill>
                  <a:latin typeface="HK Grotesk Light"/>
                </a:rPr>
                <a:t>City of Orem</a:t>
              </a:r>
            </a:p>
            <a:p>
              <a:pPr>
                <a:lnSpc>
                  <a:spcPts val="3359"/>
                </a:lnSpc>
              </a:pPr>
              <a:r>
                <a:rPr lang="en-US" sz="2400" spc="60">
                  <a:solidFill>
                    <a:srgbClr val="FFFFFF"/>
                  </a:solidFill>
                  <a:latin typeface="HK Grotesk Light"/>
                </a:rPr>
                <a:t>City of Vineyard</a:t>
              </a:r>
            </a:p>
            <a:p>
              <a:pPr>
                <a:lnSpc>
                  <a:spcPts val="3359"/>
                </a:lnSpc>
              </a:pPr>
              <a:r>
                <a:rPr lang="en-US" sz="2400" spc="60">
                  <a:solidFill>
                    <a:srgbClr val="FFFFFF"/>
                  </a:solidFill>
                  <a:latin typeface="HK Grotesk Light"/>
                </a:rPr>
                <a:t>Utah Department of Environmental Quality</a:t>
              </a:r>
            </a:p>
            <a:p>
              <a:pPr>
                <a:lnSpc>
                  <a:spcPts val="3359"/>
                </a:lnSpc>
              </a:pPr>
              <a:r>
                <a:rPr lang="en-US" sz="2400" spc="60">
                  <a:solidFill>
                    <a:srgbClr val="FFFFFF"/>
                  </a:solidFill>
                  <a:latin typeface="HK Grotesk Light"/>
                </a:rPr>
                <a:t>Utah Department of Transportation</a:t>
              </a:r>
            </a:p>
            <a:p>
              <a:pPr>
                <a:lnSpc>
                  <a:spcPts val="3359"/>
                </a:lnSpc>
              </a:pPr>
              <a:r>
                <a:rPr lang="en-US" sz="2400" spc="60">
                  <a:solidFill>
                    <a:srgbClr val="FFFFFF"/>
                  </a:solidFill>
                  <a:latin typeface="HK Grotesk Light"/>
                </a:rPr>
                <a:t>Utah Transit Authority</a:t>
              </a:r>
            </a:p>
            <a:p>
              <a:pPr>
                <a:lnSpc>
                  <a:spcPts val="3359"/>
                </a:lnSpc>
              </a:pPr>
              <a:r>
                <a:rPr lang="en-US" sz="2400" spc="60">
                  <a:solidFill>
                    <a:srgbClr val="FFFFFF"/>
                  </a:solidFill>
                  <a:latin typeface="HK Grotesk Light"/>
                </a:rPr>
                <a:t>Utah Valley University</a:t>
              </a:r>
            </a:p>
            <a:p>
              <a:pPr>
                <a:lnSpc>
                  <a:spcPts val="3359"/>
                </a:lnSpc>
              </a:pPr>
              <a:r>
                <a:rPr lang="en-US" sz="2400" spc="60">
                  <a:solidFill>
                    <a:srgbClr val="FFFFFF"/>
                  </a:solidFill>
                  <a:latin typeface="HK Grotesk Light"/>
                </a:rPr>
                <a:t>Economic Development Corporation of Utah</a:t>
              </a:r>
            </a:p>
            <a:p>
              <a:pPr>
                <a:lnSpc>
                  <a:spcPts val="3359"/>
                </a:lnSpc>
              </a:pPr>
              <a:r>
                <a:rPr lang="en-US" sz="2400" spc="60">
                  <a:solidFill>
                    <a:srgbClr val="FFFFFF"/>
                  </a:solidFill>
                  <a:latin typeface="HK Grotesk Light"/>
                </a:rPr>
                <a:t>Mountainland Association of Governments Utah County Board of Health</a:t>
              </a:r>
            </a:p>
            <a:p>
              <a:pPr>
                <a:lnSpc>
                  <a:spcPts val="3359"/>
                </a:lnSpc>
              </a:pPr>
              <a:endParaRPr lang="en-US" sz="2400" spc="60">
                <a:solidFill>
                  <a:srgbClr val="FFFFFF"/>
                </a:solidFill>
                <a:latin typeface="HK Grotesk Light"/>
              </a:endParaRPr>
            </a:p>
            <a:p>
              <a:pPr>
                <a:lnSpc>
                  <a:spcPts val="3359"/>
                </a:lnSpc>
              </a:pPr>
              <a:r>
                <a:rPr lang="en-US" sz="2400" spc="60">
                  <a:solidFill>
                    <a:srgbClr val="FFFFFF"/>
                  </a:solidFill>
                  <a:latin typeface="HK Grotesk Light Italics"/>
                </a:rPr>
                <a:t>With support from the USEPA </a:t>
              </a:r>
            </a:p>
          </p:txBody>
        </p:sp>
      </p:grpSp>
      <p:pic>
        <p:nvPicPr>
          <p:cNvPr id="19" name="Picture 19"/>
          <p:cNvPicPr>
            <a:picLocks noChangeAspect="1"/>
          </p:cNvPicPr>
          <p:nvPr/>
        </p:nvPicPr>
        <p:blipFill>
          <a:blip r:embed="rId2" cstate="screen">
            <a:extLst>
              <a:ext uri="{28A0092B-C50C-407E-A947-70E740481C1C}">
                <a14:useLocalDpi xmlns:a14="http://schemas.microsoft.com/office/drawing/2010/main"/>
              </a:ext>
            </a:extLst>
          </a:blip>
          <a:srcRect t="397" r="1033" b="770"/>
          <a:stretch>
            <a:fillRect/>
          </a:stretch>
        </p:blipFill>
        <p:spPr>
          <a:xfrm>
            <a:off x="9991122" y="2165973"/>
            <a:ext cx="6030016" cy="7092327"/>
          </a:xfrm>
          <a:prstGeom prst="rect">
            <a:avLst/>
          </a:prstGeom>
        </p:spPr>
      </p:pic>
      <p:sp>
        <p:nvSpPr>
          <p:cNvPr id="20" name="TextBox 20"/>
          <p:cNvSpPr txBox="1"/>
          <p:nvPr/>
        </p:nvSpPr>
        <p:spPr>
          <a:xfrm>
            <a:off x="1350080" y="2432957"/>
            <a:ext cx="5808582" cy="1007316"/>
          </a:xfrm>
          <a:prstGeom prst="rect">
            <a:avLst/>
          </a:prstGeom>
        </p:spPr>
        <p:txBody>
          <a:bodyPr lIns="0" tIns="0" rIns="0" bIns="0" rtlCol="0" anchor="t">
            <a:spAutoFit/>
          </a:bodyPr>
          <a:lstStyle/>
          <a:p>
            <a:pPr>
              <a:lnSpc>
                <a:spcPts val="8064"/>
              </a:lnSpc>
            </a:pPr>
            <a:r>
              <a:rPr lang="en-US" sz="6400" spc="57">
                <a:solidFill>
                  <a:srgbClr val="FFFFFF"/>
                </a:solidFill>
                <a:latin typeface="Vesper Libre Bold"/>
              </a:rPr>
              <a:t>Our Partners</a:t>
            </a:r>
          </a:p>
        </p:txBody>
      </p:sp>
      <p:sp>
        <p:nvSpPr>
          <p:cNvPr id="21" name="TextBox 21"/>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6C7AA7"/>
                </a:solidFill>
                <a:latin typeface="HK Grotesk Bold"/>
              </a:rPr>
              <a:t>IMAGINE OREM: REINVENTING BROWNFLEIDS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8297107" cy="8927287"/>
          </a:xfrm>
          <a:prstGeom prst="rect">
            <a:avLst/>
          </a:prstGeom>
        </p:spPr>
      </p:pic>
      <p:grpSp>
        <p:nvGrpSpPr>
          <p:cNvPr id="3" name="Group 3"/>
          <p:cNvGrpSpPr/>
          <p:nvPr/>
        </p:nvGrpSpPr>
        <p:grpSpPr>
          <a:xfrm>
            <a:off x="3200531" y="-100082"/>
            <a:ext cx="11891209" cy="10701312"/>
            <a:chOff x="0" y="0"/>
            <a:chExt cx="2392831" cy="2153391"/>
          </a:xfrm>
        </p:grpSpPr>
        <p:sp>
          <p:nvSpPr>
            <p:cNvPr id="4" name="Freeform 4"/>
            <p:cNvSpPr/>
            <p:nvPr/>
          </p:nvSpPr>
          <p:spPr>
            <a:xfrm>
              <a:off x="0" y="0"/>
              <a:ext cx="2392831" cy="2153391"/>
            </a:xfrm>
            <a:custGeom>
              <a:avLst/>
              <a:gdLst/>
              <a:ahLst/>
              <a:cxnLst/>
              <a:rect l="l" t="t" r="r" b="b"/>
              <a:pathLst>
                <a:path w="2392831" h="2153391">
                  <a:moveTo>
                    <a:pt x="0" y="0"/>
                  </a:moveTo>
                  <a:lnTo>
                    <a:pt x="2392831" y="0"/>
                  </a:lnTo>
                  <a:lnTo>
                    <a:pt x="2392831" y="2153391"/>
                  </a:lnTo>
                  <a:lnTo>
                    <a:pt x="0" y="2153391"/>
                  </a:lnTo>
                  <a:close/>
                </a:path>
              </a:pathLst>
            </a:custGeom>
            <a:solidFill>
              <a:srgbClr val="000342"/>
            </a:solidFill>
          </p:spPr>
        </p:sp>
      </p:grpSp>
      <p:grpSp>
        <p:nvGrpSpPr>
          <p:cNvPr id="7" name="Group 7"/>
          <p:cNvGrpSpPr/>
          <p:nvPr/>
        </p:nvGrpSpPr>
        <p:grpSpPr>
          <a:xfrm>
            <a:off x="4738284" y="2644054"/>
            <a:ext cx="8806741" cy="4231975"/>
            <a:chOff x="0" y="0"/>
            <a:chExt cx="11742322" cy="5642634"/>
          </a:xfrm>
        </p:grpSpPr>
        <p:sp>
          <p:nvSpPr>
            <p:cNvPr id="8" name="TextBox 8"/>
            <p:cNvSpPr txBox="1"/>
            <p:nvPr/>
          </p:nvSpPr>
          <p:spPr>
            <a:xfrm>
              <a:off x="0" y="1700046"/>
              <a:ext cx="11742322" cy="3942588"/>
            </a:xfrm>
            <a:prstGeom prst="rect">
              <a:avLst/>
            </a:prstGeom>
          </p:spPr>
          <p:txBody>
            <a:bodyPr lIns="0" tIns="0" rIns="0" bIns="0" rtlCol="0" anchor="t">
              <a:spAutoFit/>
            </a:bodyPr>
            <a:lstStyle/>
            <a:p>
              <a:pPr algn="ctr">
                <a:lnSpc>
                  <a:spcPts val="7631"/>
                </a:lnSpc>
              </a:pPr>
              <a:r>
                <a:rPr lang="en-US" sz="7199" spc="71">
                  <a:solidFill>
                    <a:srgbClr val="FFFFFF"/>
                  </a:solidFill>
                  <a:latin typeface="Vesper Libre Bold"/>
                </a:rPr>
                <a:t>Where have we been and where are we going?</a:t>
              </a:r>
            </a:p>
          </p:txBody>
        </p:sp>
        <p:sp>
          <p:nvSpPr>
            <p:cNvPr id="9" name="TextBox 9"/>
            <p:cNvSpPr txBox="1"/>
            <p:nvPr/>
          </p:nvSpPr>
          <p:spPr>
            <a:xfrm>
              <a:off x="0" y="-66675"/>
              <a:ext cx="11742322" cy="708395"/>
            </a:xfrm>
            <a:prstGeom prst="rect">
              <a:avLst/>
            </a:prstGeom>
          </p:spPr>
          <p:txBody>
            <a:bodyPr lIns="0" tIns="0" rIns="0" bIns="0" rtlCol="0" anchor="t">
              <a:spAutoFit/>
            </a:bodyPr>
            <a:lstStyle/>
            <a:p>
              <a:pPr algn="ctr">
                <a:lnSpc>
                  <a:spcPts val="4479"/>
                </a:lnSpc>
              </a:pPr>
              <a:endParaRPr/>
            </a:p>
          </p:txBody>
        </p:sp>
      </p:grpSp>
      <p:grpSp>
        <p:nvGrpSpPr>
          <p:cNvPr id="10" name="Group 10"/>
          <p:cNvGrpSpPr/>
          <p:nvPr/>
        </p:nvGrpSpPr>
        <p:grpSpPr>
          <a:xfrm rot="5400000">
            <a:off x="16479455" y="10335957"/>
            <a:ext cx="1046645" cy="148253"/>
            <a:chOff x="0" y="0"/>
            <a:chExt cx="4034716" cy="571500"/>
          </a:xfrm>
        </p:grpSpPr>
        <p:sp>
          <p:nvSpPr>
            <p:cNvPr id="11" name="Freeform 11"/>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6C7AA7"/>
            </a:solidFill>
          </p:spPr>
        </p:sp>
      </p:grpSp>
      <p:grpSp>
        <p:nvGrpSpPr>
          <p:cNvPr id="12" name="Group 12"/>
          <p:cNvGrpSpPr/>
          <p:nvPr/>
        </p:nvGrpSpPr>
        <p:grpSpPr>
          <a:xfrm rot="5400000">
            <a:off x="7745640" y="506083"/>
            <a:ext cx="2796721" cy="148253"/>
            <a:chOff x="0" y="0"/>
            <a:chExt cx="10781092" cy="571500"/>
          </a:xfrm>
        </p:grpSpPr>
        <p:sp>
          <p:nvSpPr>
            <p:cNvPr id="13" name="Freeform 13"/>
            <p:cNvSpPr/>
            <p:nvPr/>
          </p:nvSpPr>
          <p:spPr>
            <a:xfrm>
              <a:off x="0" y="255270"/>
              <a:ext cx="10781092" cy="69850"/>
            </a:xfrm>
            <a:custGeom>
              <a:avLst/>
              <a:gdLst/>
              <a:ahLst/>
              <a:cxnLst/>
              <a:rect l="l" t="t" r="r" b="b"/>
              <a:pathLst>
                <a:path w="10781092" h="69850">
                  <a:moveTo>
                    <a:pt x="10490263" y="0"/>
                  </a:moveTo>
                  <a:lnTo>
                    <a:pt x="0" y="0"/>
                  </a:lnTo>
                  <a:lnTo>
                    <a:pt x="0" y="69850"/>
                  </a:lnTo>
                  <a:lnTo>
                    <a:pt x="10781092" y="69850"/>
                  </a:lnTo>
                  <a:lnTo>
                    <a:pt x="10781092" y="0"/>
                  </a:lnTo>
                  <a:close/>
                </a:path>
              </a:pathLst>
            </a:custGeom>
            <a:solidFill>
              <a:srgbClr val="6C7AA7"/>
            </a:solidFill>
          </p:spPr>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6C7AA7"/>
            </a:solid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TotalTime>
  <Words>1884</Words>
  <Application>Microsoft Macintosh PowerPoint</Application>
  <PresentationFormat>Custom</PresentationFormat>
  <Paragraphs>225</Paragraphs>
  <Slides>35</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Vesper Libre Bold</vt:lpstr>
      <vt:lpstr>HK Grotesk Bold</vt:lpstr>
      <vt:lpstr>Roboto Bold</vt:lpstr>
      <vt:lpstr>HK Grotesk Light Italics</vt:lpstr>
      <vt:lpstr>HK Grotesk Light Bold</vt:lpstr>
      <vt:lpstr>Arvo</vt:lpstr>
      <vt:lpstr>HK Grotesk Light</vt:lpstr>
      <vt:lpstr>HK Grotesk Medium</vt:lpstr>
      <vt:lpstr>Calibri</vt:lpstr>
      <vt:lpstr>Roboto</vt:lpstr>
      <vt:lpstr>Arial</vt:lpstr>
      <vt:lpstr>HK Grotesk Bold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Central Project Architecture Presentation</dc:title>
  <cp:lastModifiedBy>Katie-Rose Imbriano</cp:lastModifiedBy>
  <cp:revision>17</cp:revision>
  <dcterms:created xsi:type="dcterms:W3CDTF">2006-08-16T00:00:00Z</dcterms:created>
  <dcterms:modified xsi:type="dcterms:W3CDTF">2020-10-29T15:52:16Z</dcterms:modified>
  <dc:identifier>DAEJHLfMipw</dc:identifier>
</cp:coreProperties>
</file>