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2"/>
  </p:notesMasterIdLst>
  <p:sldIdLst>
    <p:sldId id="256" r:id="rId5"/>
    <p:sldId id="257" r:id="rId6"/>
    <p:sldId id="258" r:id="rId7"/>
    <p:sldId id="292" r:id="rId8"/>
    <p:sldId id="294" r:id="rId9"/>
    <p:sldId id="295" r:id="rId10"/>
    <p:sldId id="296" r:id="rId11"/>
    <p:sldId id="297" r:id="rId12"/>
    <p:sldId id="298" r:id="rId13"/>
    <p:sldId id="299" r:id="rId14"/>
    <p:sldId id="300" r:id="rId15"/>
    <p:sldId id="288" r:id="rId16"/>
    <p:sldId id="289" r:id="rId17"/>
    <p:sldId id="301" r:id="rId18"/>
    <p:sldId id="302" r:id="rId19"/>
    <p:sldId id="277" r:id="rId20"/>
    <p:sldId id="293" r:id="rId21"/>
  </p:sldIdLst>
  <p:sldSz cx="18288000" cy="10287000"/>
  <p:notesSz cx="6858000" cy="9144000"/>
  <p:embeddedFontLst>
    <p:embeddedFont>
      <p:font typeface="Calibri" panose="020F0502020204030204" pitchFamily="34" charset="0"/>
      <p:regular r:id="rId23"/>
      <p:bold r:id="rId24"/>
      <p:italic r:id="rId25"/>
      <p:boldItalic r:id="rId26"/>
    </p:embeddedFont>
    <p:embeddedFont>
      <p:font typeface="Arvo" panose="020B0604020202020204" charset="0"/>
      <p:regular r:id="rId27"/>
    </p:embeddedFont>
    <p:embeddedFont>
      <p:font typeface="Roboto Bold" panose="020B0604020202020204" charset="0"/>
      <p:regular r:id="rId28"/>
      <p:bold r:id="rId29"/>
    </p:embeddedFont>
    <p:embeddedFont>
      <p:font typeface="Roboto" panose="020B060402020202020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3D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61" autoAdjust="0"/>
    <p:restoredTop sz="81747" autoAdjust="0"/>
  </p:normalViewPr>
  <p:slideViewPr>
    <p:cSldViewPr>
      <p:cViewPr varScale="1">
        <p:scale>
          <a:sx n="42" d="100"/>
          <a:sy n="42" d="100"/>
        </p:scale>
        <p:origin x="12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Sheet1!$A$2</c:f>
              <c:strCache>
                <c:ptCount val="1"/>
                <c:pt idx="0">
                  <c:v>Local Business Donations</c:v>
                </c:pt>
              </c:strCache>
            </c:strRef>
          </c:tx>
          <c:spPr>
            <a:solidFill>
              <a:schemeClr val="accent1"/>
            </a:solidFill>
            <a:ln>
              <a:noFill/>
            </a:ln>
            <a:effectLst/>
          </c:spPr>
          <c:invertIfNegative val="0"/>
          <c:cat>
            <c:strRef>
              <c:f>Sheet1!$B$1</c:f>
              <c:strCache>
                <c:ptCount val="1"/>
                <c:pt idx="0">
                  <c:v>Percent</c:v>
                </c:pt>
              </c:strCache>
            </c:strRef>
          </c:cat>
          <c:val>
            <c:numRef>
              <c:f>Sheet1!$B$2</c:f>
              <c:numCache>
                <c:formatCode>General</c:formatCode>
                <c:ptCount val="1"/>
                <c:pt idx="0">
                  <c:v>2</c:v>
                </c:pt>
              </c:numCache>
            </c:numRef>
          </c:val>
          <c:extLst>
            <c:ext xmlns:c16="http://schemas.microsoft.com/office/drawing/2014/chart" uri="{C3380CC4-5D6E-409C-BE32-E72D297353CC}">
              <c16:uniqueId val="{00000000-FE4F-8B4A-B356-780A1DA5604F}"/>
            </c:ext>
          </c:extLst>
        </c:ser>
        <c:ser>
          <c:idx val="1"/>
          <c:order val="1"/>
          <c:tx>
            <c:strRef>
              <c:f>Sheet1!$A$3</c:f>
              <c:strCache>
                <c:ptCount val="1"/>
                <c:pt idx="0">
                  <c:v>Community Foundaiton</c:v>
                </c:pt>
              </c:strCache>
            </c:strRef>
          </c:tx>
          <c:spPr>
            <a:solidFill>
              <a:schemeClr val="accent2"/>
            </a:solidFill>
            <a:ln>
              <a:noFill/>
            </a:ln>
            <a:effectLst/>
          </c:spPr>
          <c:invertIfNegative val="0"/>
          <c:cat>
            <c:strRef>
              <c:f>Sheet1!$B$1</c:f>
              <c:strCache>
                <c:ptCount val="1"/>
                <c:pt idx="0">
                  <c:v>Percent</c:v>
                </c:pt>
              </c:strCache>
            </c:strRef>
          </c:cat>
          <c:val>
            <c:numRef>
              <c:f>Sheet1!$B$3</c:f>
              <c:numCache>
                <c:formatCode>General</c:formatCode>
                <c:ptCount val="1"/>
                <c:pt idx="0">
                  <c:v>3</c:v>
                </c:pt>
              </c:numCache>
            </c:numRef>
          </c:val>
          <c:extLst>
            <c:ext xmlns:c16="http://schemas.microsoft.com/office/drawing/2014/chart" uri="{C3380CC4-5D6E-409C-BE32-E72D297353CC}">
              <c16:uniqueId val="{00000004-FE4F-8B4A-B356-780A1DA5604F}"/>
            </c:ext>
          </c:extLst>
        </c:ser>
        <c:ser>
          <c:idx val="2"/>
          <c:order val="2"/>
          <c:tx>
            <c:strRef>
              <c:f>Sheet1!$A$4</c:f>
              <c:strCache>
                <c:ptCount val="1"/>
                <c:pt idx="0">
                  <c:v>Local Option Sales Tax</c:v>
                </c:pt>
              </c:strCache>
            </c:strRef>
          </c:tx>
          <c:spPr>
            <a:solidFill>
              <a:schemeClr val="accent3"/>
            </a:solidFill>
            <a:ln>
              <a:noFill/>
            </a:ln>
            <a:effectLst/>
          </c:spPr>
          <c:invertIfNegative val="0"/>
          <c:cat>
            <c:strRef>
              <c:f>Sheet1!$B$1</c:f>
              <c:strCache>
                <c:ptCount val="1"/>
                <c:pt idx="0">
                  <c:v>Percent</c:v>
                </c:pt>
              </c:strCache>
            </c:strRef>
          </c:cat>
          <c:val>
            <c:numRef>
              <c:f>Sheet1!$B$4</c:f>
              <c:numCache>
                <c:formatCode>General</c:formatCode>
                <c:ptCount val="1"/>
                <c:pt idx="0">
                  <c:v>8</c:v>
                </c:pt>
              </c:numCache>
            </c:numRef>
          </c:val>
          <c:extLst>
            <c:ext xmlns:c16="http://schemas.microsoft.com/office/drawing/2014/chart" uri="{C3380CC4-5D6E-409C-BE32-E72D297353CC}">
              <c16:uniqueId val="{00000005-FE4F-8B4A-B356-780A1DA5604F}"/>
            </c:ext>
          </c:extLst>
        </c:ser>
        <c:ser>
          <c:idx val="3"/>
          <c:order val="3"/>
          <c:tx>
            <c:strRef>
              <c:f>Sheet1!$A$5</c:f>
              <c:strCache>
                <c:ptCount val="1"/>
                <c:pt idx="0">
                  <c:v>County In-kind Donations</c:v>
                </c:pt>
              </c:strCache>
            </c:strRef>
          </c:tx>
          <c:spPr>
            <a:solidFill>
              <a:schemeClr val="accent4"/>
            </a:solidFill>
            <a:ln>
              <a:noFill/>
            </a:ln>
            <a:effectLst/>
          </c:spPr>
          <c:invertIfNegative val="0"/>
          <c:cat>
            <c:strRef>
              <c:f>Sheet1!$B$1</c:f>
              <c:strCache>
                <c:ptCount val="1"/>
                <c:pt idx="0">
                  <c:v>Percent</c:v>
                </c:pt>
              </c:strCache>
            </c:strRef>
          </c:cat>
          <c:val>
            <c:numRef>
              <c:f>Sheet1!$B$5</c:f>
              <c:numCache>
                <c:formatCode>General</c:formatCode>
                <c:ptCount val="1"/>
                <c:pt idx="0">
                  <c:v>12</c:v>
                </c:pt>
              </c:numCache>
            </c:numRef>
          </c:val>
          <c:extLst>
            <c:ext xmlns:c16="http://schemas.microsoft.com/office/drawing/2014/chart" uri="{C3380CC4-5D6E-409C-BE32-E72D297353CC}">
              <c16:uniqueId val="{00000006-FE4F-8B4A-B356-780A1DA5604F}"/>
            </c:ext>
          </c:extLst>
        </c:ser>
        <c:ser>
          <c:idx val="4"/>
          <c:order val="4"/>
          <c:tx>
            <c:strRef>
              <c:f>Sheet1!$A$6</c:f>
              <c:strCache>
                <c:ptCount val="1"/>
                <c:pt idx="0">
                  <c:v>MN Environmental Assistance</c:v>
                </c:pt>
              </c:strCache>
            </c:strRef>
          </c:tx>
          <c:spPr>
            <a:solidFill>
              <a:schemeClr val="accent5"/>
            </a:solidFill>
            <a:ln>
              <a:noFill/>
            </a:ln>
            <a:effectLst/>
          </c:spPr>
          <c:invertIfNegative val="0"/>
          <c:cat>
            <c:strRef>
              <c:f>Sheet1!$B$1</c:f>
              <c:strCache>
                <c:ptCount val="1"/>
                <c:pt idx="0">
                  <c:v>Percent</c:v>
                </c:pt>
              </c:strCache>
            </c:strRef>
          </c:cat>
          <c:val>
            <c:numRef>
              <c:f>Sheet1!$B$6</c:f>
              <c:numCache>
                <c:formatCode>General</c:formatCode>
                <c:ptCount val="1"/>
                <c:pt idx="0">
                  <c:v>25</c:v>
                </c:pt>
              </c:numCache>
            </c:numRef>
          </c:val>
          <c:extLst>
            <c:ext xmlns:c16="http://schemas.microsoft.com/office/drawing/2014/chart" uri="{C3380CC4-5D6E-409C-BE32-E72D297353CC}">
              <c16:uniqueId val="{00000007-FE4F-8B4A-B356-780A1DA5604F}"/>
            </c:ext>
          </c:extLst>
        </c:ser>
        <c:dLbls>
          <c:showLegendKey val="0"/>
          <c:showVal val="0"/>
          <c:showCatName val="0"/>
          <c:showSerName val="0"/>
          <c:showPercent val="0"/>
          <c:showBubbleSize val="0"/>
        </c:dLbls>
        <c:gapWidth val="182"/>
        <c:overlap val="100"/>
        <c:axId val="1726193488"/>
        <c:axId val="1726195120"/>
      </c:barChart>
      <c:catAx>
        <c:axId val="1726193488"/>
        <c:scaling>
          <c:orientation val="minMax"/>
        </c:scaling>
        <c:delete val="1"/>
        <c:axPos val="b"/>
        <c:numFmt formatCode="General" sourceLinked="1"/>
        <c:majorTickMark val="none"/>
        <c:minorTickMark val="none"/>
        <c:tickLblPos val="nextTo"/>
        <c:crossAx val="1726195120"/>
        <c:crosses val="autoZero"/>
        <c:auto val="1"/>
        <c:lblAlgn val="ctr"/>
        <c:lblOffset val="100"/>
        <c:noMultiLvlLbl val="0"/>
      </c:catAx>
      <c:valAx>
        <c:axId val="1726195120"/>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172619348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0.33333</cdr:x>
      <cdr:y>0.02596</cdr:y>
    </cdr:from>
    <cdr:to>
      <cdr:x>0.65592</cdr:x>
      <cdr:y>0.49396</cdr:y>
    </cdr:to>
    <cdr:sp macro="" textlink="">
      <cdr:nvSpPr>
        <cdr:cNvPr id="2" name="TextBox 1">
          <a:extLst xmlns:a="http://schemas.openxmlformats.org/drawingml/2006/main">
            <a:ext uri="{FF2B5EF4-FFF2-40B4-BE49-F238E27FC236}">
              <a16:creationId xmlns:a16="http://schemas.microsoft.com/office/drawing/2014/main" id="{FA45B700-1AEC-CC43-8477-C80BCF6E0BD7}"/>
            </a:ext>
          </a:extLst>
        </cdr:cNvPr>
        <cdr:cNvSpPr txBox="1"/>
      </cdr:nvSpPr>
      <cdr:spPr>
        <a:xfrm xmlns:a="http://schemas.openxmlformats.org/drawingml/2006/main">
          <a:off x="2743200" y="164858"/>
          <a:ext cx="2654775" cy="2971800"/>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r>
            <a:rPr lang="en-US" sz="3200" b="1" dirty="0">
              <a:solidFill>
                <a:schemeClr val="bg1"/>
              </a:solidFill>
              <a:latin typeface="+mj-lt"/>
            </a:rPr>
            <a:t>FEMA BRIC Grant</a:t>
          </a:r>
        </a:p>
        <a:p xmlns:a="http://schemas.openxmlformats.org/drawingml/2006/main">
          <a:pPr algn="ctr"/>
          <a:r>
            <a:rPr lang="en-US" sz="2800" dirty="0">
              <a:solidFill>
                <a:schemeClr val="bg1"/>
              </a:solidFill>
              <a:latin typeface="+mj-lt"/>
            </a:rPr>
            <a:t>25% Local Cost Share</a:t>
          </a:r>
        </a:p>
      </cdr:txBody>
    </cdr:sp>
  </cdr:relSizeAnchor>
  <cdr:relSizeAnchor xmlns:cdr="http://schemas.openxmlformats.org/drawingml/2006/chartDrawing">
    <cdr:from>
      <cdr:x>0.32407</cdr:x>
      <cdr:y>0.5</cdr:y>
    </cdr:from>
    <cdr:to>
      <cdr:x>0.67593</cdr:x>
      <cdr:y>0.728</cdr:y>
    </cdr:to>
    <cdr:sp macro="" textlink="">
      <cdr:nvSpPr>
        <cdr:cNvPr id="3" name="TextBox 1">
          <a:extLst xmlns:a="http://schemas.openxmlformats.org/drawingml/2006/main">
            <a:ext uri="{FF2B5EF4-FFF2-40B4-BE49-F238E27FC236}">
              <a16:creationId xmlns:a16="http://schemas.microsoft.com/office/drawing/2014/main" id="{79731818-14E5-E34D-8F20-D9F78C0A3868}"/>
            </a:ext>
          </a:extLst>
        </cdr:cNvPr>
        <cdr:cNvSpPr txBox="1"/>
      </cdr:nvSpPr>
      <cdr:spPr>
        <a:xfrm xmlns:a="http://schemas.openxmlformats.org/drawingml/2006/main">
          <a:off x="2666991" y="3175000"/>
          <a:ext cx="2895600" cy="1447800"/>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3200" b="1" dirty="0">
              <a:solidFill>
                <a:schemeClr val="bg1"/>
              </a:solidFill>
              <a:latin typeface="+mj-lt"/>
            </a:rPr>
            <a:t>MN Environmental </a:t>
          </a:r>
          <a:br>
            <a:rPr lang="en-US" sz="3200" b="1" dirty="0">
              <a:solidFill>
                <a:schemeClr val="bg1"/>
              </a:solidFill>
              <a:latin typeface="+mj-lt"/>
            </a:rPr>
          </a:br>
          <a:r>
            <a:rPr lang="en-US" sz="3200" b="1" dirty="0">
              <a:solidFill>
                <a:schemeClr val="bg1"/>
              </a:solidFill>
              <a:latin typeface="+mj-lt"/>
            </a:rPr>
            <a:t>Assistance Grant </a:t>
          </a:r>
        </a:p>
        <a:p xmlns:a="http://schemas.openxmlformats.org/drawingml/2006/main">
          <a:pPr algn="ctr"/>
          <a:r>
            <a:rPr lang="en-US" sz="2800" dirty="0">
              <a:solidFill>
                <a:schemeClr val="bg1"/>
              </a:solidFill>
              <a:latin typeface="+mj-lt"/>
            </a:rPr>
            <a:t>25% Local Cost Share</a:t>
          </a:r>
        </a:p>
      </cdr:txBody>
    </cdr:sp>
  </cdr:relSizeAnchor>
  <cdr:relSizeAnchor xmlns:cdr="http://schemas.openxmlformats.org/drawingml/2006/chartDrawing">
    <cdr:from>
      <cdr:x>0.32756</cdr:x>
      <cdr:y>0.73102</cdr:y>
    </cdr:from>
    <cdr:to>
      <cdr:x>0.67593</cdr:x>
      <cdr:y>0.88702</cdr:y>
    </cdr:to>
    <cdr:sp macro="" textlink="">
      <cdr:nvSpPr>
        <cdr:cNvPr id="4" name="TextBox 1">
          <a:extLst xmlns:a="http://schemas.openxmlformats.org/drawingml/2006/main">
            <a:ext uri="{FF2B5EF4-FFF2-40B4-BE49-F238E27FC236}">
              <a16:creationId xmlns:a16="http://schemas.microsoft.com/office/drawing/2014/main" id="{2CD87A7A-9DD1-DD4D-BD0C-18E368DF2E57}"/>
            </a:ext>
          </a:extLst>
        </cdr:cNvPr>
        <cdr:cNvSpPr txBox="1"/>
      </cdr:nvSpPr>
      <cdr:spPr>
        <a:xfrm xmlns:a="http://schemas.openxmlformats.org/drawingml/2006/main">
          <a:off x="2695701" y="4642001"/>
          <a:ext cx="2866890" cy="990600"/>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3200" b="1" dirty="0">
              <a:solidFill>
                <a:schemeClr val="bg1"/>
              </a:solidFill>
              <a:latin typeface="+mj-lt"/>
            </a:rPr>
            <a:t>County In-Kind Donations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F84436-171C-4488-AFA6-C179FACF3A75}" type="datetimeFigureOut">
              <a:rPr lang="en-US" smtClean="0"/>
              <a:t>9/1/2020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02AA1B-7581-45A1-81F7-E25C09B3095E}" type="slidenum">
              <a:rPr lang="en-US" smtClean="0"/>
              <a:t>‹#›</a:t>
            </a:fld>
            <a:endParaRPr lang="en-US"/>
          </a:p>
        </p:txBody>
      </p:sp>
    </p:spTree>
    <p:extLst>
      <p:ext uri="{BB962C8B-B14F-4D97-AF65-F5344CB8AC3E}">
        <p14:creationId xmlns:p14="http://schemas.microsoft.com/office/powerpoint/2010/main" val="4184244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rcp.umn.edu/home/communities/apply-to-rcp"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umn.zoom.us/webinar/register/WN_NHqEzIFdRs-iXqv7hQxKsg" TargetMode="External"/><Relationship Id="rId4" Type="http://schemas.openxmlformats.org/officeDocument/2006/relationships/hyperlink" Target="https://forms.office.com/Pages/ResponsePage.aspx?id=RrAU68QkGUWPJricIVmCjOB0a-0hNdRKs6phQr7ttDVUNU45OU5FSUpNMEZSM0ZEVDhUS1cxSjZCRy4u"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and very brief background on the whole project for any new attendees. </a:t>
            </a:r>
          </a:p>
        </p:txBody>
      </p:sp>
      <p:sp>
        <p:nvSpPr>
          <p:cNvPr id="4" name="Slide Number Placeholder 3"/>
          <p:cNvSpPr>
            <a:spLocks noGrp="1"/>
          </p:cNvSpPr>
          <p:nvPr>
            <p:ph type="sldNum" sz="quarter" idx="10"/>
          </p:nvPr>
        </p:nvSpPr>
        <p:spPr/>
        <p:txBody>
          <a:bodyPr/>
          <a:lstStyle/>
          <a:p>
            <a:fld id="{5502AA1B-7581-45A1-81F7-E25C09B3095E}" type="slidenum">
              <a:rPr lang="en-US" smtClean="0"/>
              <a:t>1</a:t>
            </a:fld>
            <a:endParaRPr lang="en-US" dirty="0"/>
          </a:p>
        </p:txBody>
      </p:sp>
    </p:spTree>
    <p:extLst>
      <p:ext uri="{BB962C8B-B14F-4D97-AF65-F5344CB8AC3E}">
        <p14:creationId xmlns:p14="http://schemas.microsoft.com/office/powerpoint/2010/main" val="546861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02AA1B-7581-45A1-81F7-E25C09B309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9406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effectLst/>
                <a:latin typeface="+mn-lt"/>
                <a:ea typeface="+mn-ea"/>
                <a:cs typeface="+mn-cs"/>
              </a:rPr>
              <a:t>In intro remarks to the breakout, emphasize importance of hearing from local city and county and NGO participants who will ultimately need to develop these pitches. This should be a training exercise for them. </a:t>
            </a:r>
            <a:endParaRPr lang="en-US" sz="1200" dirty="0">
              <a:solidFill>
                <a:schemeClr val="bg1"/>
              </a:solidFill>
              <a:latin typeface="Arvo" panose="020B0604020202020204" charset="0"/>
            </a:endParaRPr>
          </a:p>
          <a:p>
            <a:pPr marL="228600" indent="-228600">
              <a:buFont typeface="+mj-lt"/>
              <a:buAutoNum type="arabicPeriod"/>
            </a:pPr>
            <a:r>
              <a:rPr lang="en-US" sz="1200" dirty="0">
                <a:solidFill>
                  <a:schemeClr val="bg1"/>
                </a:solidFill>
                <a:latin typeface="Arvo" panose="020B0604020202020204" charset="0"/>
              </a:rPr>
              <a:t>Feds: Jen Nelson Davis</a:t>
            </a:r>
          </a:p>
          <a:p>
            <a:pPr marL="228600" indent="-228600">
              <a:buFont typeface="+mj-lt"/>
              <a:buAutoNum type="arabicPeriod"/>
            </a:pPr>
            <a:r>
              <a:rPr lang="en-US" sz="1200" dirty="0">
                <a:solidFill>
                  <a:schemeClr val="bg1"/>
                </a:solidFill>
                <a:latin typeface="Arvo" panose="020B0604020202020204" charset="0"/>
              </a:rPr>
              <a:t>Philanthropy: Patty </a:t>
            </a:r>
            <a:r>
              <a:rPr lang="en-US" sz="1200" dirty="0" err="1">
                <a:solidFill>
                  <a:schemeClr val="bg1"/>
                </a:solidFill>
                <a:latin typeface="Arvo" panose="020B0604020202020204" charset="0"/>
              </a:rPr>
              <a:t>Gude</a:t>
            </a:r>
            <a:endParaRPr lang="en-US" sz="1200" dirty="0">
              <a:solidFill>
                <a:schemeClr val="bg1"/>
              </a:solidFill>
              <a:latin typeface="Arvo" panose="020B0604020202020204" charset="0"/>
            </a:endParaRPr>
          </a:p>
          <a:p>
            <a:pPr marL="228600" indent="-228600">
              <a:buFont typeface="+mj-lt"/>
              <a:buAutoNum type="arabicPeriod"/>
            </a:pPr>
            <a:r>
              <a:rPr lang="en-US" sz="1200" dirty="0">
                <a:solidFill>
                  <a:schemeClr val="bg1"/>
                </a:solidFill>
                <a:latin typeface="Arvo" panose="020B0604020202020204" charset="0"/>
              </a:rPr>
              <a:t>State: Sharon Stephens</a:t>
            </a:r>
          </a:p>
          <a:p>
            <a:pPr marL="228600" indent="-228600">
              <a:buFont typeface="+mj-lt"/>
              <a:buAutoNum type="arabicPeriod"/>
            </a:pPr>
            <a:r>
              <a:rPr lang="en-US" sz="1200" dirty="0">
                <a:solidFill>
                  <a:schemeClr val="bg1"/>
                </a:solidFill>
                <a:latin typeface="Arvo" panose="020B0604020202020204" charset="0"/>
              </a:rPr>
              <a:t>Local Taxpayers: Kris Smith</a:t>
            </a:r>
          </a:p>
          <a:p>
            <a:pPr marL="228600" indent="-228600">
              <a:buFont typeface="+mj-lt"/>
              <a:buAutoNum type="arabicPeriod"/>
            </a:pPr>
            <a:r>
              <a:rPr lang="en-US" sz="1200" dirty="0">
                <a:solidFill>
                  <a:schemeClr val="bg1"/>
                </a:solidFill>
                <a:latin typeface="Arvo" panose="020B0604020202020204" charset="0"/>
              </a:rPr>
              <a:t>Local </a:t>
            </a:r>
            <a:r>
              <a:rPr lang="en-US" sz="1200" dirty="0" err="1">
                <a:solidFill>
                  <a:schemeClr val="bg1"/>
                </a:solidFill>
                <a:latin typeface="Arvo" panose="020B0604020202020204" charset="0"/>
              </a:rPr>
              <a:t>Electeds</a:t>
            </a:r>
            <a:r>
              <a:rPr lang="en-US" sz="1200" dirty="0">
                <a:solidFill>
                  <a:schemeClr val="bg1"/>
                </a:solidFill>
                <a:latin typeface="Arvo" panose="020B0604020202020204" charset="0"/>
              </a:rPr>
              <a:t> and Dept. Heads: Abby Hall</a:t>
            </a:r>
          </a:p>
          <a:p>
            <a:pPr marL="228600" indent="-228600">
              <a:buFont typeface="+mj-lt"/>
              <a:buAutoNum type="arabicPeriod"/>
            </a:pPr>
            <a:r>
              <a:rPr lang="en-US" sz="1200" dirty="0">
                <a:solidFill>
                  <a:schemeClr val="bg1"/>
                </a:solidFill>
                <a:latin typeface="Arvo" panose="020B0604020202020204" charset="0"/>
              </a:rPr>
              <a:t>Businesses: Joel Hanif</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02AA1B-7581-45A1-81F7-E25C09B309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006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a:solidFill>
                  <a:schemeClr val="tx1"/>
                </a:solidFill>
                <a:effectLst/>
                <a:latin typeface="+mn-lt"/>
                <a:ea typeface="+mn-ea"/>
                <a:cs typeface="+mn-cs"/>
              </a:rPr>
              <a:t>Do you have a “pitch” to share?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What are your gaps in knowledge or information to be able to make the business case, e.g. jobs created, cost-benefit analysis, actual numbers?</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Reactions from funders (state and federal agencies, etc.). </a:t>
            </a:r>
          </a:p>
          <a:p>
            <a:endParaRPr lang="en-US"/>
          </a:p>
        </p:txBody>
      </p:sp>
      <p:sp>
        <p:nvSpPr>
          <p:cNvPr id="4" name="Slide Number Placeholder 3"/>
          <p:cNvSpPr>
            <a:spLocks noGrp="1"/>
          </p:cNvSpPr>
          <p:nvPr>
            <p:ph type="sldNum" sz="quarter" idx="10"/>
          </p:nvPr>
        </p:nvSpPr>
        <p:spPr/>
        <p:txBody>
          <a:bodyPr/>
          <a:lstStyle/>
          <a:p>
            <a:fld id="{5502AA1B-7581-45A1-81F7-E25C09B3095E}" type="slidenum">
              <a:rPr lang="en-US" smtClean="0"/>
              <a:t>12</a:t>
            </a:fld>
            <a:endParaRPr lang="en-US"/>
          </a:p>
        </p:txBody>
      </p:sp>
    </p:spTree>
    <p:extLst>
      <p:ext uri="{BB962C8B-B14F-4D97-AF65-F5344CB8AC3E}">
        <p14:creationId xmlns:p14="http://schemas.microsoft.com/office/powerpoint/2010/main" val="2347815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Report out from Sharon about R&amp;AT’s next steps and taking the outcome from this to the Governor and legislature. Include mention of new possible state funding for implementation.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Information about Next Steps memo from EPA (Abby)</a:t>
            </a:r>
          </a:p>
          <a:p>
            <a:endParaRPr lang="en-US" dirty="0"/>
          </a:p>
        </p:txBody>
      </p:sp>
      <p:sp>
        <p:nvSpPr>
          <p:cNvPr id="4" name="Slide Number Placeholder 3"/>
          <p:cNvSpPr>
            <a:spLocks noGrp="1"/>
          </p:cNvSpPr>
          <p:nvPr>
            <p:ph type="sldNum" sz="quarter" idx="10"/>
          </p:nvPr>
        </p:nvSpPr>
        <p:spPr/>
        <p:txBody>
          <a:bodyPr/>
          <a:lstStyle/>
          <a:p>
            <a:fld id="{5502AA1B-7581-45A1-81F7-E25C09B3095E}" type="slidenum">
              <a:rPr lang="en-US" smtClean="0"/>
              <a:t>13</a:t>
            </a:fld>
            <a:endParaRPr lang="en-US"/>
          </a:p>
        </p:txBody>
      </p:sp>
    </p:spTree>
    <p:extLst>
      <p:ext uri="{BB962C8B-B14F-4D97-AF65-F5344CB8AC3E}">
        <p14:creationId xmlns:p14="http://schemas.microsoft.com/office/powerpoint/2010/main" val="3878570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effectLst/>
                <a:latin typeface="+mn-lt"/>
                <a:ea typeface="+mn-ea"/>
                <a:cs typeface="+mn-cs"/>
              </a:rPr>
              <a:t>Abby :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effectLst/>
                <a:latin typeface="+mn-lt"/>
                <a:ea typeface="+mn-ea"/>
                <a:cs typeface="+mn-cs"/>
              </a:rPr>
              <a:t>Quick selection of some of the things we’ve learned about during this workshop. Takeaway is that there is so much happening in this region to support your resilience priorities. Including funding.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U of M technical assistance: </a:t>
            </a:r>
            <a:r>
              <a:rPr lang="en-US" sz="1200" b="0" i="0" kern="1200" dirty="0">
                <a:solidFill>
                  <a:schemeClr val="tx1"/>
                </a:solidFill>
                <a:effectLst/>
                <a:latin typeface="+mn-lt"/>
                <a:ea typeface="+mn-ea"/>
                <a:cs typeface="+mn-cs"/>
              </a:rPr>
              <a:t>Partners benefit from applied research and technical assistance, provided by students and faculty at the University of Minnesota from a variety of departments and disciplines, to address one or more locally identified projects that advance community resilience to economic, social, environmental, or technological changes. </a:t>
            </a:r>
            <a:r>
              <a:rPr lang="en-US" sz="1200" kern="1200" dirty="0">
                <a:solidFill>
                  <a:schemeClr val="tx1"/>
                </a:solidFill>
                <a:effectLst/>
                <a:latin typeface="+mn-lt"/>
                <a:ea typeface="+mn-ea"/>
                <a:cs typeface="+mn-cs"/>
              </a:rPr>
              <a:t>Link to put in chat box: </a:t>
            </a:r>
            <a:r>
              <a:rPr lang="en-US" dirty="0">
                <a:hlinkClick r:id="rId3"/>
              </a:rPr>
              <a:t>https://rcp.umn.edu/home/communities/apply-to-rcp</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mn-lt"/>
              </a:rPr>
              <a:t>Lidar for advance mapping. Sign up to be part of the team putting together the USGS grant. Link chat: </a:t>
            </a:r>
            <a:r>
              <a:rPr lang="en-US" dirty="0">
                <a:hlinkClick r:id="rId4"/>
              </a:rPr>
              <a:t>https://forms.office.com/Pages/ResponsePage.aspx?id=RrAU68QkGUWPJricIVmCjOB0a-0hNdRKs6phQr7ttDVUNU45OU5FSUpNMEZSM0ZEVDhUS1cxSjZCRy4u</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mn-lt"/>
              </a:rPr>
              <a:t>Webinar link for chat box: </a:t>
            </a:r>
            <a:r>
              <a:rPr lang="en-US" dirty="0">
                <a:hlinkClick r:id="rId5"/>
              </a:rPr>
              <a:t>https://umn.zoom.us/webinar/register/WN_NHqEzIFdRs-iXqv7hQxKsg</a:t>
            </a:r>
            <a:endParaRPr lang="en-US" sz="1200" dirty="0">
              <a:solidFill>
                <a:schemeClr val="tx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mn-lt"/>
              </a:rPr>
              <a:t>Hennepin County Climate Action Plan – looking to share best practices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mn-lt"/>
              </a:rPr>
              <a:t>Green Sanctuary </a:t>
            </a:r>
            <a:r>
              <a:rPr lang="en-US" sz="1200" dirty="0">
                <a:solidFill>
                  <a:prstClr val="white"/>
                </a:solidFill>
                <a:latin typeface="Arvo" panose="020B0604020202020204" charset="0"/>
              </a:rPr>
              <a:t>Program seeks to implement 5 sustainability projects locally and looking for partners.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prstClr val="white"/>
              </a:solidFill>
              <a:effectLst/>
              <a:latin typeface="Arvo" panose="020B060402020202020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prstClr val="white"/>
              </a:solidFill>
              <a:effectLst/>
              <a:latin typeface="Arvo" panose="020B060402020202020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But tell us what else should be on our list for next steps. </a:t>
            </a:r>
            <a:endParaRPr lang="en-US" sz="1200" dirty="0">
              <a:solidFill>
                <a:schemeClr val="bg1"/>
              </a:solidFill>
              <a:latin typeface="Arvo" panose="020B060402020202020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02AA1B-7581-45A1-81F7-E25C09B309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070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prstClr val="white"/>
                </a:solidFill>
                <a:effectLst/>
                <a:latin typeface="Arvo" panose="020B0604020202020204" charset="0"/>
                <a:ea typeface="+mn-ea"/>
                <a:cs typeface="+mn-cs"/>
              </a:rPr>
              <a:t>Abby: T</a:t>
            </a:r>
            <a:r>
              <a:rPr lang="en-US" sz="1200" kern="1200" dirty="0">
                <a:solidFill>
                  <a:schemeClr val="tx1"/>
                </a:solidFill>
                <a:effectLst/>
                <a:latin typeface="+mn-lt"/>
                <a:ea typeface="+mn-ea"/>
                <a:cs typeface="+mn-cs"/>
              </a:rPr>
              <a:t>ell us what else should be on our list for next steps. We’ll track those as we talk about the Task Force next. </a:t>
            </a:r>
            <a:endParaRPr lang="en-US" sz="1200" dirty="0">
              <a:solidFill>
                <a:schemeClr val="bg1"/>
              </a:solidFill>
              <a:latin typeface="Arvo" panose="020B060402020202020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02AA1B-7581-45A1-81F7-E25C09B309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1514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a:solidFill>
                  <a:schemeClr val="tx1"/>
                </a:solidFill>
                <a:effectLst/>
                <a:latin typeface="+mn-lt"/>
                <a:ea typeface="+mn-ea"/>
                <a:cs typeface="+mn-cs"/>
              </a:rPr>
              <a:t>Sharon and Joel: </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Are you willing to serve on this task force?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MPCA will continue to be a resource to the task force.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Region Nine role as a convener/facilitator and minor participant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Sharon and Joel will help organize the first follow-up meeting.</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One possible task identified in the workshop so far: Ag outreach &amp; tile drain subgroup to study the problem and identify some potential solutions.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Another possible follow-up action: working more with Headwaters on data, analyses, or funding support.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Sign up link on the BRS website for people to volunteer for more info and involvement in this regional “task force.” Or add your name now to the chat box. </a:t>
            </a:r>
          </a:p>
          <a:p>
            <a:endParaRPr lang="en-US" dirty="0"/>
          </a:p>
        </p:txBody>
      </p:sp>
      <p:sp>
        <p:nvSpPr>
          <p:cNvPr id="4" name="Slide Number Placeholder 3"/>
          <p:cNvSpPr>
            <a:spLocks noGrp="1"/>
          </p:cNvSpPr>
          <p:nvPr>
            <p:ph type="sldNum" sz="quarter" idx="10"/>
          </p:nvPr>
        </p:nvSpPr>
        <p:spPr/>
        <p:txBody>
          <a:bodyPr/>
          <a:lstStyle/>
          <a:p>
            <a:fld id="{5502AA1B-7581-45A1-81F7-E25C09B3095E}" type="slidenum">
              <a:rPr lang="en-US" smtClean="0"/>
              <a:t>16</a:t>
            </a:fld>
            <a:endParaRPr lang="en-US"/>
          </a:p>
        </p:txBody>
      </p:sp>
    </p:spTree>
    <p:extLst>
      <p:ext uri="{BB962C8B-B14F-4D97-AF65-F5344CB8AC3E}">
        <p14:creationId xmlns:p14="http://schemas.microsoft.com/office/powerpoint/2010/main" val="1677650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Abby: </a:t>
            </a:r>
          </a:p>
          <a:p>
            <a:endParaRPr lang="en-US"/>
          </a:p>
          <a:p>
            <a:r>
              <a:rPr lang="en-US"/>
              <a:t>Remind </a:t>
            </a:r>
            <a:r>
              <a:rPr lang="en-US" dirty="0"/>
              <a:t>people that materials will stay up on the site until early 2021. </a:t>
            </a:r>
          </a:p>
          <a:p>
            <a:r>
              <a:rPr lang="en-US" dirty="0"/>
              <a:t>We’ll also circulate the next steps memo to everyone. </a:t>
            </a:r>
          </a:p>
        </p:txBody>
      </p:sp>
      <p:sp>
        <p:nvSpPr>
          <p:cNvPr id="4" name="Slide Number Placeholder 3"/>
          <p:cNvSpPr>
            <a:spLocks noGrp="1"/>
          </p:cNvSpPr>
          <p:nvPr>
            <p:ph type="sldNum" sz="quarter" idx="10"/>
          </p:nvPr>
        </p:nvSpPr>
        <p:spPr/>
        <p:txBody>
          <a:bodyPr/>
          <a:lstStyle/>
          <a:p>
            <a:fld id="{5502AA1B-7581-45A1-81F7-E25C09B3095E}" type="slidenum">
              <a:rPr lang="en-US" smtClean="0"/>
              <a:t>17</a:t>
            </a:fld>
            <a:endParaRPr lang="en-US"/>
          </a:p>
        </p:txBody>
      </p:sp>
    </p:spTree>
    <p:extLst>
      <p:ext uri="{BB962C8B-B14F-4D97-AF65-F5344CB8AC3E}">
        <p14:creationId xmlns:p14="http://schemas.microsoft.com/office/powerpoint/2010/main" val="1611508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agenda for the workshop. </a:t>
            </a:r>
          </a:p>
        </p:txBody>
      </p:sp>
      <p:sp>
        <p:nvSpPr>
          <p:cNvPr id="4" name="Slide Number Placeholder 3"/>
          <p:cNvSpPr>
            <a:spLocks noGrp="1"/>
          </p:cNvSpPr>
          <p:nvPr>
            <p:ph type="sldNum" sz="quarter" idx="10"/>
          </p:nvPr>
        </p:nvSpPr>
        <p:spPr/>
        <p:txBody>
          <a:bodyPr/>
          <a:lstStyle/>
          <a:p>
            <a:fld id="{5502AA1B-7581-45A1-81F7-E25C09B3095E}" type="slidenum">
              <a:rPr lang="en-US" smtClean="0"/>
              <a:t>2</a:t>
            </a:fld>
            <a:endParaRPr lang="en-US" dirty="0"/>
          </a:p>
        </p:txBody>
      </p:sp>
    </p:spTree>
    <p:extLst>
      <p:ext uri="{BB962C8B-B14F-4D97-AF65-F5344CB8AC3E}">
        <p14:creationId xmlns:p14="http://schemas.microsoft.com/office/powerpoint/2010/main" val="540409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Jen Davis.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Recap what was captured in Workshop 1 </a:t>
            </a:r>
          </a:p>
          <a:p>
            <a:pPr marL="628650" lvl="1" indent="-171450">
              <a:buFont typeface="Arial" panose="020B0604020202020204" pitchFamily="34" charset="0"/>
              <a:buChar char="•"/>
            </a:pPr>
            <a:r>
              <a:rPr lang="en-US" dirty="0"/>
              <a:t>Thom Peterson and Kenny Blumenfeld and Nicole </a:t>
            </a:r>
            <a:r>
              <a:rPr lang="en-US" dirty="0" err="1"/>
              <a:t>Griensewic</a:t>
            </a:r>
            <a:r>
              <a:rPr lang="en-US" dirty="0"/>
              <a:t> all discussing increasing risks to the region, and the links between </a:t>
            </a:r>
            <a:r>
              <a:rPr lang="en-US" sz="1200" kern="1200" dirty="0">
                <a:solidFill>
                  <a:schemeClr val="tx1"/>
                </a:solidFill>
                <a:effectLst/>
                <a:latin typeface="+mn-lt"/>
                <a:ea typeface="+mn-ea"/>
                <a:cs typeface="+mn-cs"/>
              </a:rPr>
              <a:t>flood disasters, farms, watershed health, and economic resilience</a:t>
            </a:r>
            <a:r>
              <a:rPr lang="en-US" dirty="0"/>
              <a:t>. Set the stage for moving from good plans to action. </a:t>
            </a:r>
            <a:br>
              <a:rPr lang="en-US" dirty="0"/>
            </a:b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Participants i</a:t>
            </a:r>
            <a:r>
              <a:rPr lang="en-US" sz="1200" kern="1200" dirty="0">
                <a:solidFill>
                  <a:schemeClr val="tx1"/>
                </a:solidFill>
                <a:effectLst/>
                <a:latin typeface="+mn-lt"/>
                <a:ea typeface="+mn-ea"/>
                <a:cs typeface="+mn-cs"/>
              </a:rPr>
              <a:t>ncluded county planners and public works, Sen. Klobuchar’s office, watershed groups, soil and water conservation agencies, city managers, emergency managers, state agencies (DOT, Dept. of Ag, DNR, Emergency Mgmt, Pollution Control), and federal agencies (US Army Corps, FEMA, NOAA, USDA).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Workshop 2 summary on next slide</a:t>
            </a:r>
          </a:p>
        </p:txBody>
      </p:sp>
      <p:sp>
        <p:nvSpPr>
          <p:cNvPr id="4" name="Slide Number Placeholder 3"/>
          <p:cNvSpPr>
            <a:spLocks noGrp="1"/>
          </p:cNvSpPr>
          <p:nvPr>
            <p:ph type="sldNum" sz="quarter" idx="10"/>
          </p:nvPr>
        </p:nvSpPr>
        <p:spPr/>
        <p:txBody>
          <a:bodyPr/>
          <a:lstStyle/>
          <a:p>
            <a:fld id="{5502AA1B-7581-45A1-81F7-E25C09B3095E}" type="slidenum">
              <a:rPr lang="en-US" smtClean="0"/>
              <a:t>3</a:t>
            </a:fld>
            <a:endParaRPr lang="en-US"/>
          </a:p>
        </p:txBody>
      </p:sp>
    </p:spTree>
    <p:extLst>
      <p:ext uri="{BB962C8B-B14F-4D97-AF65-F5344CB8AC3E}">
        <p14:creationId xmlns:p14="http://schemas.microsoft.com/office/powerpoint/2010/main" val="3379711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Mostly spent time getting to know one another and starting to really discuss this as an issue. It’s a complex topic b/c privately held land and a touchy subject. Need more follow-up on this topic, and really needs our focus. </a:t>
            </a:r>
            <a:br>
              <a:rPr lang="en-US" dirty="0"/>
            </a:br>
            <a:endParaRPr lang="en-US" dirty="0"/>
          </a:p>
          <a:p>
            <a:r>
              <a:rPr lang="en-US" dirty="0"/>
              <a:t>2. Stormwater runoff</a:t>
            </a:r>
          </a:p>
          <a:p>
            <a:pPr marL="171450" indent="-171450">
              <a:buFont typeface="Arial" panose="020B0604020202020204" pitchFamily="34" charset="0"/>
              <a:buChar char="•"/>
            </a:pPr>
            <a:r>
              <a:rPr lang="en-US" dirty="0"/>
              <a:t>Education. Model best practices. Restore drained wetlands. May be helpful to offer tax incentives or credits, but must align with core ag operations.  </a:t>
            </a:r>
            <a:br>
              <a:rPr lang="en-US" dirty="0"/>
            </a:br>
            <a:endParaRPr lang="en-US" dirty="0"/>
          </a:p>
          <a:p>
            <a:r>
              <a:rPr lang="en-US" dirty="0"/>
              <a:t>3. Cover crop</a:t>
            </a:r>
          </a:p>
          <a:p>
            <a:pPr marL="171450" indent="-171450">
              <a:buFont typeface="Arial" panose="020B0604020202020204" pitchFamily="34" charset="0"/>
              <a:buChar char="•"/>
            </a:pPr>
            <a:r>
              <a:rPr lang="en-US" dirty="0"/>
              <a:t>Programmatic, Plans, Education, Project Planning, New initiatives. </a:t>
            </a:r>
          </a:p>
          <a:p>
            <a:pPr marL="171450" indent="-171450">
              <a:buFont typeface="Arial" panose="020B0604020202020204" pitchFamily="34" charset="0"/>
              <a:buChar char="•"/>
            </a:pPr>
            <a:r>
              <a:rPr lang="en-US" dirty="0"/>
              <a:t>Increased cost-share funding, peer-to-peer learning</a:t>
            </a:r>
          </a:p>
          <a:p>
            <a:pPr marL="171450" indent="-171450">
              <a:buFont typeface="Arial" panose="020B0604020202020204" pitchFamily="34" charset="0"/>
              <a:buChar char="•"/>
            </a:pPr>
            <a:r>
              <a:rPr lang="en-US" dirty="0"/>
              <a:t>SWCDs or Watershed </a:t>
            </a:r>
            <a:r>
              <a:rPr lang="en-US" dirty="0" err="1"/>
              <a:t>p’ship</a:t>
            </a:r>
            <a:r>
              <a:rPr lang="en-US" dirty="0"/>
              <a:t> to lead</a:t>
            </a:r>
          </a:p>
          <a:p>
            <a:pPr marL="171450" indent="-171450">
              <a:buFont typeface="Arial" panose="020B0604020202020204" pitchFamily="34" charset="0"/>
              <a:buChar char="•"/>
            </a:pPr>
            <a:r>
              <a:rPr lang="en-US" dirty="0"/>
              <a:t>Costs: SWCDs now offer $25-40/acre for cover crops, depends on acres</a:t>
            </a:r>
          </a:p>
          <a:p>
            <a:pPr marL="171450" indent="-171450">
              <a:buFont typeface="Arial" panose="020B0604020202020204" pitchFamily="34" charset="0"/>
              <a:buChar char="•"/>
            </a:pPr>
            <a:r>
              <a:rPr lang="en-US" dirty="0"/>
              <a:t>Years-long to establish cover crop implementation </a:t>
            </a:r>
          </a:p>
          <a:p>
            <a:pPr marL="171450" indent="-171450">
              <a:buFont typeface="Arial" panose="020B0604020202020204" pitchFamily="34" charset="0"/>
              <a:buChar char="•"/>
            </a:pPr>
            <a:r>
              <a:rPr lang="en-US" dirty="0"/>
              <a:t>Longer-term and lower priority</a:t>
            </a:r>
            <a:br>
              <a:rPr lang="en-US" dirty="0"/>
            </a:br>
            <a:endParaRPr lang="en-US" dirty="0"/>
          </a:p>
          <a:p>
            <a:r>
              <a:rPr lang="en-US" dirty="0"/>
              <a:t>4. Floodplain restoration: Projects only restored to pre-disaster conditions. Landslides and erosion not addressed. More local responsibility. Watersheds and Drainage Districts need to be culturally connected. </a:t>
            </a:r>
            <a:br>
              <a:rPr lang="en-US" dirty="0"/>
            </a:br>
            <a:endParaRPr lang="en-US" dirty="0"/>
          </a:p>
          <a:p>
            <a:r>
              <a:rPr lang="en-US" dirty="0"/>
              <a:t>5. Higher cost and more input, so would prioritize other strategies first. Need interested volunteer landowners to receive large volumes of collected water for reuse. This is a region where we don’t need a lot of water- we get it in the form of rain. Can be a difficult public-private partnership. Think about things like MDH plumbing codes for indoor use. </a:t>
            </a:r>
          </a:p>
          <a:p>
            <a:endParaRPr lang="en-US" dirty="0"/>
          </a:p>
        </p:txBody>
      </p:sp>
      <p:sp>
        <p:nvSpPr>
          <p:cNvPr id="4" name="Slide Number Placeholder 3"/>
          <p:cNvSpPr>
            <a:spLocks noGrp="1"/>
          </p:cNvSpPr>
          <p:nvPr>
            <p:ph type="sldNum" sz="quarter" idx="10"/>
          </p:nvPr>
        </p:nvSpPr>
        <p:spPr/>
        <p:txBody>
          <a:bodyPr/>
          <a:lstStyle/>
          <a:p>
            <a:fld id="{5502AA1B-7581-45A1-81F7-E25C09B3095E}" type="slidenum">
              <a:rPr lang="en-US" smtClean="0"/>
              <a:t>4</a:t>
            </a:fld>
            <a:endParaRPr lang="en-US"/>
          </a:p>
        </p:txBody>
      </p:sp>
    </p:spTree>
    <p:extLst>
      <p:ext uri="{BB962C8B-B14F-4D97-AF65-F5344CB8AC3E}">
        <p14:creationId xmlns:p14="http://schemas.microsoft.com/office/powerpoint/2010/main" val="144032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Today we’re talking about funding. Mention that Funding for Resilience is a field that is constantly changing and evolving. From new private sector investors, insurance markets and bond rating agencies, to government funding more on pre-disaster to balance out with post-disaster recovery funding (like BRIC).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Focus on regional scale, and that funding can be more difficult and requires creativity.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Introduce Headwaters and reminder about materials posted online as prep work for today’s workshop.</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02AA1B-7581-45A1-81F7-E25C09B309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7564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02AA1B-7581-45A1-81F7-E25C09B309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8439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02AA1B-7581-45A1-81F7-E25C09B309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9625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02AA1B-7581-45A1-81F7-E25C09B309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3946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02AA1B-7581-45A1-81F7-E25C09B309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1857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hyperlink" Target="mailto:alisa@brsinc.com" TargetMode="External"/><Relationship Id="rId3" Type="http://schemas.openxmlformats.org/officeDocument/2006/relationships/hyperlink" Target="mailto:sharon.stephens@state.mn.us" TargetMode="External"/><Relationship Id="rId7" Type="http://schemas.openxmlformats.org/officeDocument/2006/relationships/hyperlink" Target="mailto:katie-rose@brsinc.com"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mailto:hall.abby@epa.gov" TargetMode="External"/><Relationship Id="rId5" Type="http://schemas.openxmlformats.org/officeDocument/2006/relationships/hyperlink" Target="mailto:joel@rndc.org" TargetMode="External"/><Relationship Id="rId4" Type="http://schemas.openxmlformats.org/officeDocument/2006/relationships/hyperlink" Target="mailto:jennifer.e.nelson@state.mn.us" TargetMode="External"/><Relationship Id="rId9" Type="http://schemas.openxmlformats.org/officeDocument/2006/relationships/hyperlink" Target="mailto:Kris@headwaterseconomics.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rcRect t="9066" b="9066"/>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2400300" y="3582959"/>
            <a:ext cx="13487400" cy="3121082"/>
            <a:chOff x="0" y="0"/>
            <a:chExt cx="17983200" cy="4161443"/>
          </a:xfrm>
        </p:grpSpPr>
        <p:sp>
          <p:nvSpPr>
            <p:cNvPr id="3" name="AutoShape 3"/>
            <p:cNvSpPr/>
            <p:nvPr/>
          </p:nvSpPr>
          <p:spPr>
            <a:xfrm>
              <a:off x="0" y="0"/>
              <a:ext cx="17983200" cy="4161443"/>
            </a:xfrm>
            <a:prstGeom prst="rect">
              <a:avLst/>
            </a:prstGeom>
            <a:solidFill>
              <a:srgbClr val="053D57">
                <a:alpha val="94901"/>
              </a:srgbClr>
            </a:solidFill>
          </p:spPr>
        </p:sp>
        <p:sp>
          <p:nvSpPr>
            <p:cNvPr id="4" name="TextBox 4"/>
            <p:cNvSpPr txBox="1"/>
            <p:nvPr/>
          </p:nvSpPr>
          <p:spPr>
            <a:xfrm>
              <a:off x="1498781" y="660853"/>
              <a:ext cx="14985638" cy="725637"/>
            </a:xfrm>
            <a:prstGeom prst="rect">
              <a:avLst/>
            </a:prstGeom>
          </p:spPr>
          <p:txBody>
            <a:bodyPr lIns="0" tIns="0" rIns="0" bIns="0" rtlCol="0" anchor="t">
              <a:spAutoFit/>
            </a:bodyPr>
            <a:lstStyle/>
            <a:p>
              <a:pPr algn="ctr">
                <a:lnSpc>
                  <a:spcPts val="4480"/>
                </a:lnSpc>
              </a:pPr>
              <a:r>
                <a:rPr lang="en-US" sz="3200" spc="256" dirty="0">
                  <a:solidFill>
                    <a:srgbClr val="97BCC7"/>
                  </a:solidFill>
                  <a:latin typeface="Roboto Bold"/>
                </a:rPr>
                <a:t>EPA BUILDING BLOCKS FOR REGIONAL RESILIENCE</a:t>
              </a:r>
            </a:p>
          </p:txBody>
        </p:sp>
        <p:sp>
          <p:nvSpPr>
            <p:cNvPr id="5" name="TextBox 5"/>
            <p:cNvSpPr txBox="1"/>
            <p:nvPr/>
          </p:nvSpPr>
          <p:spPr>
            <a:xfrm>
              <a:off x="800280" y="2046995"/>
              <a:ext cx="16382640" cy="841684"/>
            </a:xfrm>
            <a:prstGeom prst="rect">
              <a:avLst/>
            </a:prstGeom>
          </p:spPr>
          <p:txBody>
            <a:bodyPr lIns="0" tIns="0" rIns="0" bIns="0" rtlCol="0" anchor="t">
              <a:spAutoFit/>
            </a:bodyPr>
            <a:lstStyle/>
            <a:p>
              <a:pPr algn="ctr">
                <a:lnSpc>
                  <a:spcPts val="4608"/>
                </a:lnSpc>
              </a:pPr>
              <a:r>
                <a:rPr lang="en-US" sz="6000" spc="192" dirty="0">
                  <a:solidFill>
                    <a:srgbClr val="F8FBFD"/>
                  </a:solidFill>
                  <a:latin typeface="Arvo"/>
                </a:rPr>
                <a:t>FUNDING STRATEGIES</a:t>
              </a:r>
            </a:p>
          </p:txBody>
        </p:sp>
        <p:sp>
          <p:nvSpPr>
            <p:cNvPr id="6" name="TextBox 6"/>
            <p:cNvSpPr txBox="1"/>
            <p:nvPr/>
          </p:nvSpPr>
          <p:spPr>
            <a:xfrm>
              <a:off x="4153080" y="2784050"/>
              <a:ext cx="9677040" cy="640339"/>
            </a:xfrm>
            <a:prstGeom prst="rect">
              <a:avLst/>
            </a:prstGeom>
          </p:spPr>
          <p:txBody>
            <a:bodyPr lIns="0" tIns="0" rIns="0" bIns="0" rtlCol="0" anchor="t">
              <a:spAutoFit/>
            </a:bodyPr>
            <a:lstStyle/>
            <a:p>
              <a:pPr algn="ctr">
                <a:lnSpc>
                  <a:spcPts val="3920"/>
                </a:lnSpc>
              </a:pPr>
              <a:r>
                <a:rPr lang="en-US" sz="2800" spc="196" dirty="0">
                  <a:solidFill>
                    <a:srgbClr val="97BCC7"/>
                  </a:solidFill>
                  <a:latin typeface="Roboto"/>
                </a:rPr>
                <a:t>.</a:t>
              </a:r>
            </a:p>
          </p:txBody>
        </p:sp>
      </p:grpSp>
      <p:sp>
        <p:nvSpPr>
          <p:cNvPr id="7" name="TextBox 4">
            <a:extLst>
              <a:ext uri="{FF2B5EF4-FFF2-40B4-BE49-F238E27FC236}">
                <a16:creationId xmlns:a16="http://schemas.microsoft.com/office/drawing/2014/main" id="{F2BA3ED1-BB42-4BFA-8104-521433CA149D}"/>
              </a:ext>
            </a:extLst>
          </p:cNvPr>
          <p:cNvSpPr txBox="1"/>
          <p:nvPr/>
        </p:nvSpPr>
        <p:spPr>
          <a:xfrm>
            <a:off x="3541971" y="5879136"/>
            <a:ext cx="11239229" cy="544228"/>
          </a:xfrm>
          <a:prstGeom prst="rect">
            <a:avLst/>
          </a:prstGeom>
        </p:spPr>
        <p:txBody>
          <a:bodyPr lIns="0" tIns="0" rIns="0" bIns="0" rtlCol="0" anchor="t">
            <a:spAutoFit/>
          </a:bodyPr>
          <a:lstStyle/>
          <a:p>
            <a:pPr algn="ctr">
              <a:lnSpc>
                <a:spcPts val="4480"/>
              </a:lnSpc>
            </a:pPr>
            <a:r>
              <a:rPr lang="en-US" sz="3200" spc="256" dirty="0">
                <a:solidFill>
                  <a:srgbClr val="97BCC7"/>
                </a:solidFill>
                <a:latin typeface="Roboto Bold"/>
              </a:rPr>
              <a:t>WORKSHOP #3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53D57"/>
        </a:solidFill>
        <a:effectLst/>
      </p:bgPr>
    </p:bg>
    <p:spTree>
      <p:nvGrpSpPr>
        <p:cNvPr id="1" name=""/>
        <p:cNvGrpSpPr/>
        <p:nvPr/>
      </p:nvGrpSpPr>
      <p:grpSpPr>
        <a:xfrm>
          <a:off x="0" y="0"/>
          <a:ext cx="0" cy="0"/>
          <a:chOff x="0" y="0"/>
          <a:chExt cx="0" cy="0"/>
        </a:xfrm>
      </p:grpSpPr>
      <p:sp>
        <p:nvSpPr>
          <p:cNvPr id="2" name="AutoShape 2"/>
          <p:cNvSpPr/>
          <p:nvPr/>
        </p:nvSpPr>
        <p:spPr>
          <a:xfrm>
            <a:off x="1011115" y="1921943"/>
            <a:ext cx="16230600" cy="76200"/>
          </a:xfrm>
          <a:prstGeom prst="rect">
            <a:avLst/>
          </a:prstGeom>
          <a:solidFill>
            <a:srgbClr val="F8FBFD"/>
          </a:solidFill>
        </p:spPr>
      </p:sp>
      <p:grpSp>
        <p:nvGrpSpPr>
          <p:cNvPr id="4" name="Group 4"/>
          <p:cNvGrpSpPr/>
          <p:nvPr/>
        </p:nvGrpSpPr>
        <p:grpSpPr>
          <a:xfrm>
            <a:off x="1028700" y="9707263"/>
            <a:ext cx="16230600" cy="808337"/>
            <a:chOff x="0" y="0"/>
            <a:chExt cx="21640800" cy="1077783"/>
          </a:xfrm>
        </p:grpSpPr>
        <p:sp>
          <p:nvSpPr>
            <p:cNvPr id="5" name="AutoShape 5"/>
            <p:cNvSpPr/>
            <p:nvPr/>
          </p:nvSpPr>
          <p:spPr>
            <a:xfrm>
              <a:off x="0" y="0"/>
              <a:ext cx="21640800" cy="1077783"/>
            </a:xfrm>
            <a:prstGeom prst="rect">
              <a:avLst/>
            </a:prstGeom>
            <a:solidFill>
              <a:srgbClr val="F8FBFD"/>
            </a:solidFill>
          </p:spPr>
        </p:sp>
        <p:sp>
          <p:nvSpPr>
            <p:cNvPr id="6" name="TextBox 6"/>
            <p:cNvSpPr txBox="1"/>
            <p:nvPr/>
          </p:nvSpPr>
          <p:spPr>
            <a:xfrm>
              <a:off x="5981880" y="129390"/>
              <a:ext cx="9677040" cy="414993"/>
            </a:xfrm>
            <a:prstGeom prst="rect">
              <a:avLst/>
            </a:prstGeom>
          </p:spPr>
          <p:txBody>
            <a:bodyPr lIns="0" tIns="0" rIns="0" bIns="0" rtlCol="0" anchor="t">
              <a:spAutoFit/>
            </a:bodyPr>
            <a:lstStyle/>
            <a:p>
              <a:pPr marL="0" marR="0" lvl="0" indent="0" algn="ctr" defTabSz="914400" rtl="0" eaLnBrk="1" fontAlgn="auto" latinLnBrk="0" hangingPunct="1">
                <a:lnSpc>
                  <a:spcPts val="2520"/>
                </a:lnSpc>
                <a:spcBef>
                  <a:spcPts val="0"/>
                </a:spcBef>
                <a:spcAft>
                  <a:spcPts val="0"/>
                </a:spcAft>
                <a:buClrTx/>
                <a:buSzTx/>
                <a:buFontTx/>
                <a:buNone/>
                <a:tabLst/>
                <a:defRPr/>
              </a:pPr>
              <a:r>
                <a:rPr kumimoji="0" lang="en-US" sz="1800" b="0" i="0" u="none" strike="noStrike" kern="1200" cap="none" spc="144" normalizeH="0" baseline="0" noProof="0">
                  <a:ln>
                    <a:noFill/>
                  </a:ln>
                  <a:solidFill>
                    <a:srgbClr val="053D57"/>
                  </a:solidFill>
                  <a:effectLst/>
                  <a:uLnTx/>
                  <a:uFillTx/>
                  <a:latin typeface="Roboto"/>
                  <a:ea typeface="+mn-ea"/>
                  <a:cs typeface="+mn-cs"/>
                </a:rPr>
                <a:t>EPA BUILDING BLOCKS FOR REGIONAL RESILIENCE</a:t>
              </a:r>
            </a:p>
          </p:txBody>
        </p:sp>
      </p:grpSp>
      <p:sp>
        <p:nvSpPr>
          <p:cNvPr id="8" name="TextBox 8"/>
          <p:cNvSpPr txBox="1"/>
          <p:nvPr/>
        </p:nvSpPr>
        <p:spPr>
          <a:xfrm>
            <a:off x="1028700" y="879282"/>
            <a:ext cx="15430500" cy="961802"/>
          </a:xfrm>
          <a:prstGeom prst="rect">
            <a:avLst/>
          </a:prstGeom>
        </p:spPr>
        <p:txBody>
          <a:bodyPr wrap="square" lIns="0" tIns="0" rIns="0" bIns="0" rtlCol="0" anchor="t">
            <a:spAutoFit/>
          </a:bodyPr>
          <a:lstStyle/>
          <a:p>
            <a:pPr marL="0" marR="0" lvl="0" indent="0" algn="l" defTabSz="914400" rtl="0" eaLnBrk="1" fontAlgn="auto" latinLnBrk="0" hangingPunct="1">
              <a:lnSpc>
                <a:spcPts val="7523"/>
              </a:lnSpc>
              <a:spcBef>
                <a:spcPts val="0"/>
              </a:spcBef>
              <a:spcAft>
                <a:spcPts val="0"/>
              </a:spcAft>
              <a:buClrTx/>
              <a:buSzTx/>
              <a:buFontTx/>
              <a:buNone/>
              <a:tabLst/>
              <a:defRPr/>
            </a:pPr>
            <a:r>
              <a:rPr kumimoji="0" lang="en-US" sz="6269" b="0" i="0" u="none" strike="noStrike" kern="1200" cap="none" spc="125" normalizeH="0" baseline="0" noProof="0" dirty="0">
                <a:ln>
                  <a:noFill/>
                </a:ln>
                <a:solidFill>
                  <a:srgbClr val="F8FBFD"/>
                </a:solidFill>
                <a:effectLst/>
                <a:uLnTx/>
                <a:uFillTx/>
                <a:latin typeface="Arvo"/>
                <a:ea typeface="+mn-ea"/>
                <a:cs typeface="+mn-cs"/>
              </a:rPr>
              <a:t>HOW DO YOU GET THE MONEY?</a:t>
            </a:r>
          </a:p>
        </p:txBody>
      </p:sp>
      <p:sp>
        <p:nvSpPr>
          <p:cNvPr id="13" name="TextBox 13"/>
          <p:cNvSpPr txBox="1"/>
          <p:nvPr/>
        </p:nvSpPr>
        <p:spPr>
          <a:xfrm>
            <a:off x="1028700" y="8842954"/>
            <a:ext cx="9301167" cy="419381"/>
          </a:xfrm>
          <a:prstGeom prst="rect">
            <a:avLst/>
          </a:prstGeom>
        </p:spPr>
        <p:txBody>
          <a:bodyPr lIns="0" tIns="0" rIns="0" bIns="0" rtlCol="0" anchor="t">
            <a:spAutoFit/>
          </a:bodyPr>
          <a:lstStyle/>
          <a:p>
            <a:pPr marL="0" marR="0" lvl="0" indent="0" algn="l" defTabSz="914400" rtl="0" eaLnBrk="1" fontAlgn="auto" latinLnBrk="0" hangingPunct="1">
              <a:lnSpc>
                <a:spcPts val="3517"/>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4" name="Picture 13">
            <a:extLst>
              <a:ext uri="{FF2B5EF4-FFF2-40B4-BE49-F238E27FC236}">
                <a16:creationId xmlns:a16="http://schemas.microsoft.com/office/drawing/2014/main" id="{C09893F6-8EAD-44FA-A0C7-84ECDDF2FE6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85800" y="2384106"/>
            <a:ext cx="10668000" cy="7356369"/>
          </a:xfrm>
          <a:prstGeom prst="rect">
            <a:avLst/>
          </a:prstGeom>
        </p:spPr>
      </p:pic>
      <p:sp>
        <p:nvSpPr>
          <p:cNvPr id="15" name="TextBox 8">
            <a:extLst>
              <a:ext uri="{FF2B5EF4-FFF2-40B4-BE49-F238E27FC236}">
                <a16:creationId xmlns:a16="http://schemas.microsoft.com/office/drawing/2014/main" id="{2CC63084-7031-4A2A-8A32-401BEF293C4D}"/>
              </a:ext>
            </a:extLst>
          </p:cNvPr>
          <p:cNvSpPr txBox="1"/>
          <p:nvPr/>
        </p:nvSpPr>
        <p:spPr>
          <a:xfrm>
            <a:off x="11049000" y="5829300"/>
            <a:ext cx="7239000" cy="921406"/>
          </a:xfrm>
          <a:prstGeom prst="rect">
            <a:avLst/>
          </a:prstGeom>
        </p:spPr>
        <p:txBody>
          <a:bodyPr wrap="square" lIns="0" tIns="0" rIns="0" bIns="0" rtlCol="0" anchor="t">
            <a:spAutoFit/>
          </a:bodyPr>
          <a:lstStyle/>
          <a:p>
            <a:pPr marL="0" marR="0" lvl="0" indent="0" algn="l" defTabSz="914400" rtl="0" eaLnBrk="1" fontAlgn="auto" latinLnBrk="0" hangingPunct="1">
              <a:lnSpc>
                <a:spcPts val="7523"/>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alibri"/>
                <a:ea typeface="+mn-ea"/>
                <a:cs typeface="+mn-cs"/>
              </a:rPr>
              <a:t>brsinc.com/minnesota</a:t>
            </a:r>
            <a:endParaRPr kumimoji="0" lang="en-US" sz="6000" b="1" i="0" u="none" strike="noStrike" kern="1200" cap="none" spc="125" normalizeH="0" baseline="0" noProof="0" dirty="0">
              <a:ln>
                <a:noFill/>
              </a:ln>
              <a:solidFill>
                <a:prstClr val="white"/>
              </a:solidFill>
              <a:effectLst/>
              <a:uLnTx/>
              <a:uFillTx/>
              <a:latin typeface="Arvo"/>
              <a:ea typeface="+mn-ea"/>
              <a:cs typeface="+mn-cs"/>
            </a:endParaRPr>
          </a:p>
        </p:txBody>
      </p:sp>
    </p:spTree>
    <p:extLst>
      <p:ext uri="{BB962C8B-B14F-4D97-AF65-F5344CB8AC3E}">
        <p14:creationId xmlns:p14="http://schemas.microsoft.com/office/powerpoint/2010/main" val="2988927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53D57"/>
        </a:solidFill>
        <a:effectLst/>
      </p:bgPr>
    </p:bg>
    <p:spTree>
      <p:nvGrpSpPr>
        <p:cNvPr id="1" name=""/>
        <p:cNvGrpSpPr/>
        <p:nvPr/>
      </p:nvGrpSpPr>
      <p:grpSpPr>
        <a:xfrm>
          <a:off x="0" y="0"/>
          <a:ext cx="0" cy="0"/>
          <a:chOff x="0" y="0"/>
          <a:chExt cx="0" cy="0"/>
        </a:xfrm>
      </p:grpSpPr>
      <p:sp>
        <p:nvSpPr>
          <p:cNvPr id="2" name="AutoShape 2"/>
          <p:cNvSpPr/>
          <p:nvPr/>
        </p:nvSpPr>
        <p:spPr>
          <a:xfrm>
            <a:off x="1028700" y="2471877"/>
            <a:ext cx="16230600" cy="76200"/>
          </a:xfrm>
          <a:prstGeom prst="rect">
            <a:avLst/>
          </a:prstGeom>
          <a:solidFill>
            <a:srgbClr val="F8FBFD"/>
          </a:solidFill>
        </p:spPr>
      </p:sp>
      <p:grpSp>
        <p:nvGrpSpPr>
          <p:cNvPr id="4" name="Group 4"/>
          <p:cNvGrpSpPr/>
          <p:nvPr/>
        </p:nvGrpSpPr>
        <p:grpSpPr>
          <a:xfrm>
            <a:off x="1028700" y="9707263"/>
            <a:ext cx="16230600" cy="808337"/>
            <a:chOff x="0" y="0"/>
            <a:chExt cx="21640800" cy="1077783"/>
          </a:xfrm>
        </p:grpSpPr>
        <p:sp>
          <p:nvSpPr>
            <p:cNvPr id="5" name="AutoShape 5"/>
            <p:cNvSpPr/>
            <p:nvPr/>
          </p:nvSpPr>
          <p:spPr>
            <a:xfrm>
              <a:off x="0" y="0"/>
              <a:ext cx="21640800" cy="1077783"/>
            </a:xfrm>
            <a:prstGeom prst="rect">
              <a:avLst/>
            </a:prstGeom>
            <a:solidFill>
              <a:srgbClr val="F8FBFD"/>
            </a:solidFill>
          </p:spPr>
        </p:sp>
        <p:sp>
          <p:nvSpPr>
            <p:cNvPr id="6" name="TextBox 6"/>
            <p:cNvSpPr txBox="1"/>
            <p:nvPr/>
          </p:nvSpPr>
          <p:spPr>
            <a:xfrm>
              <a:off x="5981880" y="129390"/>
              <a:ext cx="9677040" cy="414993"/>
            </a:xfrm>
            <a:prstGeom prst="rect">
              <a:avLst/>
            </a:prstGeom>
          </p:spPr>
          <p:txBody>
            <a:bodyPr lIns="0" tIns="0" rIns="0" bIns="0" rtlCol="0" anchor="t">
              <a:spAutoFit/>
            </a:bodyPr>
            <a:lstStyle/>
            <a:p>
              <a:pPr marL="0" marR="0" lvl="0" indent="0" algn="ctr" defTabSz="914400" rtl="0" eaLnBrk="1" fontAlgn="auto" latinLnBrk="0" hangingPunct="1">
                <a:lnSpc>
                  <a:spcPts val="2520"/>
                </a:lnSpc>
                <a:spcBef>
                  <a:spcPts val="0"/>
                </a:spcBef>
                <a:spcAft>
                  <a:spcPts val="0"/>
                </a:spcAft>
                <a:buClrTx/>
                <a:buSzTx/>
                <a:buFontTx/>
                <a:buNone/>
                <a:tabLst/>
                <a:defRPr/>
              </a:pPr>
              <a:r>
                <a:rPr kumimoji="0" lang="en-US" sz="1800" b="0" i="0" u="none" strike="noStrike" kern="1200" cap="none" spc="144" normalizeH="0" baseline="0" noProof="0" dirty="0">
                  <a:ln>
                    <a:noFill/>
                  </a:ln>
                  <a:solidFill>
                    <a:srgbClr val="053D57"/>
                  </a:solidFill>
                  <a:effectLst/>
                  <a:uLnTx/>
                  <a:uFillTx/>
                  <a:latin typeface="Roboto"/>
                  <a:ea typeface="+mn-ea"/>
                  <a:cs typeface="+mn-cs"/>
                </a:rPr>
                <a:t>EPA BUILDING BLOCKS FOR REGIONAL RESILIENCE</a:t>
              </a:r>
            </a:p>
          </p:txBody>
        </p:sp>
      </p:grpSp>
      <p:sp>
        <p:nvSpPr>
          <p:cNvPr id="8" name="TextBox 8"/>
          <p:cNvSpPr txBox="1"/>
          <p:nvPr/>
        </p:nvSpPr>
        <p:spPr>
          <a:xfrm>
            <a:off x="1028700" y="1020018"/>
            <a:ext cx="16230600" cy="961802"/>
          </a:xfrm>
          <a:prstGeom prst="rect">
            <a:avLst/>
          </a:prstGeom>
        </p:spPr>
        <p:txBody>
          <a:bodyPr wrap="square" lIns="0" tIns="0" rIns="0" bIns="0" rtlCol="0" anchor="t">
            <a:spAutoFit/>
          </a:bodyPr>
          <a:lstStyle/>
          <a:p>
            <a:pPr marL="0" marR="0" lvl="0" indent="0" algn="l" defTabSz="914400" rtl="0" eaLnBrk="1" fontAlgn="auto" latinLnBrk="0" hangingPunct="1">
              <a:lnSpc>
                <a:spcPts val="7523"/>
              </a:lnSpc>
              <a:spcBef>
                <a:spcPts val="0"/>
              </a:spcBef>
              <a:spcAft>
                <a:spcPts val="0"/>
              </a:spcAft>
              <a:buClrTx/>
              <a:buSzTx/>
              <a:buFontTx/>
              <a:buNone/>
              <a:tabLst/>
              <a:defRPr/>
            </a:pPr>
            <a:r>
              <a:rPr kumimoji="0" lang="en-US" sz="6269" b="0" i="0" u="none" strike="noStrike" kern="1200" cap="none" spc="125" normalizeH="0" baseline="0" noProof="0" dirty="0">
                <a:ln>
                  <a:noFill/>
                </a:ln>
                <a:solidFill>
                  <a:srgbClr val="F8FBFD"/>
                </a:solidFill>
                <a:effectLst/>
                <a:uLnTx/>
                <a:uFillTx/>
                <a:latin typeface="Arvo"/>
                <a:ea typeface="+mn-ea"/>
                <a:cs typeface="+mn-cs"/>
              </a:rPr>
              <a:t>GROUP EXERCISE: QUESTIONS</a:t>
            </a:r>
          </a:p>
        </p:txBody>
      </p:sp>
      <p:sp>
        <p:nvSpPr>
          <p:cNvPr id="13" name="TextBox 13"/>
          <p:cNvSpPr txBox="1"/>
          <p:nvPr/>
        </p:nvSpPr>
        <p:spPr>
          <a:xfrm>
            <a:off x="1028700" y="8842954"/>
            <a:ext cx="9301167" cy="419381"/>
          </a:xfrm>
          <a:prstGeom prst="rect">
            <a:avLst/>
          </a:prstGeom>
        </p:spPr>
        <p:txBody>
          <a:bodyPr lIns="0" tIns="0" rIns="0" bIns="0" rtlCol="0" anchor="t">
            <a:spAutoFit/>
          </a:bodyPr>
          <a:lstStyle/>
          <a:p>
            <a:pPr marL="0" marR="0" lvl="0" indent="0" algn="l" defTabSz="914400" rtl="0" eaLnBrk="1" fontAlgn="auto" latinLnBrk="0" hangingPunct="1">
              <a:lnSpc>
                <a:spcPts val="3517"/>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ECC6A321-7260-B54F-AE64-4ADA3776EC08}"/>
              </a:ext>
            </a:extLst>
          </p:cNvPr>
          <p:cNvSpPr/>
          <p:nvPr/>
        </p:nvSpPr>
        <p:spPr>
          <a:xfrm>
            <a:off x="1028700" y="3467100"/>
            <a:ext cx="15811500" cy="2585323"/>
          </a:xfrm>
          <a:prstGeom prst="rect">
            <a:avLst/>
          </a:prstGeom>
        </p:spPr>
        <p:txBody>
          <a:bodyPr wrap="square">
            <a:spAutoFit/>
          </a:bodyPr>
          <a:lstStyle/>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800" b="0" i="0" u="none" strike="noStrike" kern="1200" cap="none" spc="0" normalizeH="0" baseline="0" noProof="0" dirty="0">
                <a:ln>
                  <a:noFill/>
                </a:ln>
                <a:solidFill>
                  <a:prstClr val="white"/>
                </a:solidFill>
                <a:effectLst/>
                <a:uLnTx/>
                <a:uFillTx/>
                <a:latin typeface="Arvo" panose="020B0604020202020204" charset="0"/>
                <a:ea typeface="+mn-ea"/>
                <a:cs typeface="+mn-cs"/>
              </a:rPr>
              <a:t>What matters to your funder?</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800" b="0" i="0" u="none" strike="noStrike" kern="1200" cap="none" spc="0" normalizeH="0" baseline="0" noProof="0" dirty="0">
                <a:ln>
                  <a:noFill/>
                </a:ln>
                <a:solidFill>
                  <a:prstClr val="white"/>
                </a:solidFill>
                <a:effectLst/>
                <a:uLnTx/>
                <a:uFillTx/>
                <a:latin typeface="Arvo" panose="020B0604020202020204" charset="0"/>
                <a:ea typeface="+mn-ea"/>
                <a:cs typeface="+mn-cs"/>
              </a:rPr>
              <a:t>How will you convince them to fund your project?</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800" b="0" i="0" u="none" strike="noStrike" kern="1200" cap="none" spc="0" normalizeH="0" baseline="0" noProof="0" dirty="0">
                <a:ln>
                  <a:noFill/>
                </a:ln>
                <a:solidFill>
                  <a:prstClr val="white"/>
                </a:solidFill>
                <a:effectLst/>
                <a:uLnTx/>
                <a:uFillTx/>
                <a:latin typeface="Arvo" panose="020B0604020202020204" charset="0"/>
                <a:ea typeface="+mn-ea"/>
                <a:cs typeface="+mn-cs"/>
              </a:rPr>
              <a:t>Where do you need help (gaps in data, </a:t>
            </a:r>
            <a:r>
              <a:rPr kumimoji="0" lang="en-US" sz="4800" b="0" i="0" u="none" strike="noStrike" kern="1200" cap="none" spc="0" normalizeH="0" baseline="0" noProof="0" dirty="0" err="1">
                <a:ln>
                  <a:noFill/>
                </a:ln>
                <a:solidFill>
                  <a:prstClr val="white"/>
                </a:solidFill>
                <a:effectLst/>
                <a:uLnTx/>
                <a:uFillTx/>
                <a:latin typeface="Arvo" panose="020B0604020202020204" charset="0"/>
                <a:ea typeface="+mn-ea"/>
                <a:cs typeface="+mn-cs"/>
              </a:rPr>
              <a:t>etc</a:t>
            </a:r>
            <a:r>
              <a:rPr kumimoji="0" lang="en-US" sz="4800" b="0" i="0" u="none" strike="noStrike" kern="1200" cap="none" spc="0" normalizeH="0" baseline="0" noProof="0" dirty="0">
                <a:ln>
                  <a:noFill/>
                </a:ln>
                <a:solidFill>
                  <a:prstClr val="white"/>
                </a:solidFill>
                <a:effectLst/>
                <a:uLnTx/>
                <a:uFillTx/>
                <a:latin typeface="Arvo" panose="020B0604020202020204" charset="0"/>
                <a:ea typeface="+mn-ea"/>
                <a:cs typeface="+mn-cs"/>
              </a:rPr>
              <a:t>)?</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2788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53D57"/>
        </a:solidFill>
        <a:effectLst/>
      </p:bgPr>
    </p:bg>
    <p:spTree>
      <p:nvGrpSpPr>
        <p:cNvPr id="1" name=""/>
        <p:cNvGrpSpPr/>
        <p:nvPr/>
      </p:nvGrpSpPr>
      <p:grpSpPr>
        <a:xfrm>
          <a:off x="0" y="0"/>
          <a:ext cx="0" cy="0"/>
          <a:chOff x="0" y="0"/>
          <a:chExt cx="0" cy="0"/>
        </a:xfrm>
      </p:grpSpPr>
      <p:sp>
        <p:nvSpPr>
          <p:cNvPr id="2" name="AutoShape 2"/>
          <p:cNvSpPr/>
          <p:nvPr/>
        </p:nvSpPr>
        <p:spPr>
          <a:xfrm>
            <a:off x="1028700" y="2471877"/>
            <a:ext cx="16230600" cy="76200"/>
          </a:xfrm>
          <a:prstGeom prst="rect">
            <a:avLst/>
          </a:prstGeom>
          <a:solidFill>
            <a:srgbClr val="F8FBFD"/>
          </a:solidFill>
        </p:spPr>
      </p:sp>
      <p:grpSp>
        <p:nvGrpSpPr>
          <p:cNvPr id="4" name="Group 4"/>
          <p:cNvGrpSpPr/>
          <p:nvPr/>
        </p:nvGrpSpPr>
        <p:grpSpPr>
          <a:xfrm>
            <a:off x="1028700" y="9707263"/>
            <a:ext cx="16230600" cy="808337"/>
            <a:chOff x="0" y="0"/>
            <a:chExt cx="21640800" cy="1077783"/>
          </a:xfrm>
        </p:grpSpPr>
        <p:sp>
          <p:nvSpPr>
            <p:cNvPr id="5" name="AutoShape 5"/>
            <p:cNvSpPr/>
            <p:nvPr/>
          </p:nvSpPr>
          <p:spPr>
            <a:xfrm>
              <a:off x="0" y="0"/>
              <a:ext cx="21640800" cy="1077783"/>
            </a:xfrm>
            <a:prstGeom prst="rect">
              <a:avLst/>
            </a:prstGeom>
            <a:solidFill>
              <a:srgbClr val="F8FBFD"/>
            </a:solidFill>
          </p:spPr>
        </p:sp>
        <p:sp>
          <p:nvSpPr>
            <p:cNvPr id="6" name="TextBox 6"/>
            <p:cNvSpPr txBox="1"/>
            <p:nvPr/>
          </p:nvSpPr>
          <p:spPr>
            <a:xfrm>
              <a:off x="5130800" y="288800"/>
              <a:ext cx="11950520" cy="427468"/>
            </a:xfrm>
            <a:prstGeom prst="rect">
              <a:avLst/>
            </a:prstGeom>
          </p:spPr>
          <p:txBody>
            <a:bodyPr wrap="square" lIns="0" tIns="0" rIns="0" bIns="0" rtlCol="0" anchor="t">
              <a:spAutoFit/>
            </a:bodyPr>
            <a:lstStyle/>
            <a:p>
              <a:pPr algn="ctr">
                <a:lnSpc>
                  <a:spcPts val="2520"/>
                </a:lnSpc>
              </a:pPr>
              <a:r>
                <a:rPr lang="en-US" sz="2400" spc="144">
                  <a:solidFill>
                    <a:srgbClr val="053D57"/>
                  </a:solidFill>
                  <a:latin typeface="Roboto"/>
                </a:rPr>
                <a:t>EPA BUILDING BLOCKS FOR REGIONAL RESILIENCE</a:t>
              </a:r>
            </a:p>
          </p:txBody>
        </p:sp>
      </p:grpSp>
      <p:sp>
        <p:nvSpPr>
          <p:cNvPr id="8" name="TextBox 8"/>
          <p:cNvSpPr txBox="1"/>
          <p:nvPr/>
        </p:nvSpPr>
        <p:spPr>
          <a:xfrm>
            <a:off x="1028700" y="1020018"/>
            <a:ext cx="14744700" cy="961802"/>
          </a:xfrm>
          <a:prstGeom prst="rect">
            <a:avLst/>
          </a:prstGeom>
        </p:spPr>
        <p:txBody>
          <a:bodyPr wrap="square" lIns="0" tIns="0" rIns="0" bIns="0" rtlCol="0" anchor="t">
            <a:spAutoFit/>
          </a:bodyPr>
          <a:lstStyle/>
          <a:p>
            <a:pPr>
              <a:lnSpc>
                <a:spcPts val="7523"/>
              </a:lnSpc>
            </a:pPr>
            <a:r>
              <a:rPr lang="en-US" sz="6269" spc="125">
                <a:solidFill>
                  <a:srgbClr val="F8FBFD"/>
                </a:solidFill>
                <a:latin typeface="Arvo"/>
              </a:rPr>
              <a:t>REPORT OUT</a:t>
            </a:r>
          </a:p>
        </p:txBody>
      </p:sp>
      <p:sp>
        <p:nvSpPr>
          <p:cNvPr id="13" name="TextBox 13"/>
          <p:cNvSpPr txBox="1"/>
          <p:nvPr/>
        </p:nvSpPr>
        <p:spPr>
          <a:xfrm>
            <a:off x="1028700" y="8842954"/>
            <a:ext cx="9301167" cy="419381"/>
          </a:xfrm>
          <a:prstGeom prst="rect">
            <a:avLst/>
          </a:prstGeom>
        </p:spPr>
        <p:txBody>
          <a:bodyPr lIns="0" tIns="0" rIns="0" bIns="0" rtlCol="0" anchor="t">
            <a:spAutoFit/>
          </a:bodyPr>
          <a:lstStyle/>
          <a:p>
            <a:pPr>
              <a:lnSpc>
                <a:spcPts val="3517"/>
              </a:lnSpc>
            </a:pPr>
            <a:endParaRPr/>
          </a:p>
        </p:txBody>
      </p:sp>
      <p:sp>
        <p:nvSpPr>
          <p:cNvPr id="9" name="TextBox 8">
            <a:extLst>
              <a:ext uri="{FF2B5EF4-FFF2-40B4-BE49-F238E27FC236}">
                <a16:creationId xmlns:a16="http://schemas.microsoft.com/office/drawing/2014/main" id="{B9E7D53D-FC7A-43D9-9490-C14232D2AFC5}"/>
              </a:ext>
            </a:extLst>
          </p:cNvPr>
          <p:cNvSpPr txBox="1"/>
          <p:nvPr/>
        </p:nvSpPr>
        <p:spPr>
          <a:xfrm>
            <a:off x="3626460" y="5381422"/>
            <a:ext cx="9549180" cy="3785652"/>
          </a:xfrm>
          <a:prstGeom prst="rect">
            <a:avLst/>
          </a:prstGeom>
          <a:noFill/>
        </p:spPr>
        <p:txBody>
          <a:bodyPr wrap="square" rtlCol="0">
            <a:spAutoFit/>
          </a:bodyPr>
          <a:lstStyle/>
          <a:p>
            <a:pPr marL="914400" indent="-914400">
              <a:buAutoNum type="arabicPeriod"/>
            </a:pPr>
            <a:r>
              <a:rPr lang="en-US" sz="4000" dirty="0">
                <a:solidFill>
                  <a:schemeClr val="bg1"/>
                </a:solidFill>
                <a:latin typeface="Arvo" panose="020B0604020202020204" charset="0"/>
              </a:rPr>
              <a:t>Federal funding</a:t>
            </a:r>
          </a:p>
          <a:p>
            <a:pPr marL="914400" indent="-914400">
              <a:buAutoNum type="arabicPeriod"/>
            </a:pPr>
            <a:r>
              <a:rPr lang="en-US" sz="4000" dirty="0">
                <a:solidFill>
                  <a:schemeClr val="bg1"/>
                </a:solidFill>
                <a:latin typeface="Arvo" panose="020B0604020202020204" charset="0"/>
              </a:rPr>
              <a:t>Philanthropy</a:t>
            </a:r>
          </a:p>
          <a:p>
            <a:pPr marL="914400" indent="-914400">
              <a:buAutoNum type="arabicPeriod"/>
            </a:pPr>
            <a:r>
              <a:rPr lang="en-US" sz="4000" dirty="0">
                <a:solidFill>
                  <a:schemeClr val="bg1"/>
                </a:solidFill>
                <a:latin typeface="Arvo" panose="020B0604020202020204" charset="0"/>
              </a:rPr>
              <a:t>State funding</a:t>
            </a:r>
          </a:p>
          <a:p>
            <a:r>
              <a:rPr lang="en-US" sz="4000" dirty="0">
                <a:solidFill>
                  <a:schemeClr val="bg1"/>
                </a:solidFill>
                <a:latin typeface="Arvo" panose="020B0604020202020204" charset="0"/>
              </a:rPr>
              <a:t>4.	Local taxpayers</a:t>
            </a:r>
          </a:p>
          <a:p>
            <a:pPr marL="914400" indent="-914400">
              <a:buAutoNum type="arabicPeriod" startAt="5"/>
            </a:pPr>
            <a:r>
              <a:rPr lang="en-US" sz="4000" dirty="0">
                <a:solidFill>
                  <a:schemeClr val="bg1"/>
                </a:solidFill>
                <a:latin typeface="Arvo" panose="020B0604020202020204" charset="0"/>
              </a:rPr>
              <a:t>Local elected leaders</a:t>
            </a:r>
          </a:p>
          <a:p>
            <a:pPr marL="914400" indent="-914400">
              <a:buAutoNum type="arabicPeriod" startAt="5"/>
            </a:pPr>
            <a:r>
              <a:rPr lang="en-US" sz="4000" dirty="0">
                <a:solidFill>
                  <a:schemeClr val="bg1"/>
                </a:solidFill>
                <a:latin typeface="Arvo" panose="020B0604020202020204" charset="0"/>
              </a:rPr>
              <a:t>Businesses</a:t>
            </a:r>
          </a:p>
        </p:txBody>
      </p:sp>
      <p:sp>
        <p:nvSpPr>
          <p:cNvPr id="11" name="TextBox 8">
            <a:extLst>
              <a:ext uri="{FF2B5EF4-FFF2-40B4-BE49-F238E27FC236}">
                <a16:creationId xmlns:a16="http://schemas.microsoft.com/office/drawing/2014/main" id="{791A72C7-8A60-42E9-A5C7-51B423300FD7}"/>
              </a:ext>
            </a:extLst>
          </p:cNvPr>
          <p:cNvSpPr txBox="1"/>
          <p:nvPr/>
        </p:nvSpPr>
        <p:spPr>
          <a:xfrm>
            <a:off x="1094241" y="3038134"/>
            <a:ext cx="10105714" cy="1923604"/>
          </a:xfrm>
          <a:prstGeom prst="rect">
            <a:avLst/>
          </a:prstGeom>
        </p:spPr>
        <p:txBody>
          <a:bodyPr wrap="square" lIns="0" tIns="0" rIns="0" bIns="0" rtlCol="0" anchor="t">
            <a:spAutoFit/>
          </a:bodyPr>
          <a:lstStyle/>
          <a:p>
            <a:pPr>
              <a:lnSpc>
                <a:spcPts val="7523"/>
              </a:lnSpc>
            </a:pPr>
            <a:r>
              <a:rPr lang="en-US" sz="6269" spc="125" dirty="0">
                <a:solidFill>
                  <a:srgbClr val="F8FBFD"/>
                </a:solidFill>
                <a:latin typeface="Arvo"/>
              </a:rPr>
              <a:t>What did you identify during the breakout?</a:t>
            </a:r>
          </a:p>
        </p:txBody>
      </p:sp>
      <p:sp>
        <p:nvSpPr>
          <p:cNvPr id="12" name="Oval Callout 2">
            <a:extLst>
              <a:ext uri="{FF2B5EF4-FFF2-40B4-BE49-F238E27FC236}">
                <a16:creationId xmlns:a16="http://schemas.microsoft.com/office/drawing/2014/main" id="{A1B43579-E2E6-442F-8DC0-4DDA65AD1E79}"/>
              </a:ext>
            </a:extLst>
          </p:cNvPr>
          <p:cNvSpPr/>
          <p:nvPr/>
        </p:nvSpPr>
        <p:spPr>
          <a:xfrm>
            <a:off x="12178599" y="842510"/>
            <a:ext cx="5299555" cy="4998870"/>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Graphic 6" descr="Dollar">
            <a:extLst>
              <a:ext uri="{FF2B5EF4-FFF2-40B4-BE49-F238E27FC236}">
                <a16:creationId xmlns:a16="http://schemas.microsoft.com/office/drawing/2014/main" id="{3236A652-5728-4243-A93A-C961B3BC12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19224" y="1186545"/>
            <a:ext cx="4832688" cy="4297557"/>
          </a:xfrm>
          <a:prstGeom prst="rect">
            <a:avLst/>
          </a:prstGeom>
        </p:spPr>
      </p:pic>
    </p:spTree>
    <p:extLst>
      <p:ext uri="{BB962C8B-B14F-4D97-AF65-F5344CB8AC3E}">
        <p14:creationId xmlns:p14="http://schemas.microsoft.com/office/powerpoint/2010/main" val="1640450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rcRect t="12500" b="12500"/>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028700" y="1028700"/>
            <a:ext cx="16230600" cy="76200"/>
          </a:xfrm>
          <a:prstGeom prst="rect">
            <a:avLst/>
          </a:prstGeom>
          <a:solidFill>
            <a:srgbClr val="053D57"/>
          </a:solidFill>
        </p:spPr>
      </p:sp>
      <p:sp>
        <p:nvSpPr>
          <p:cNvPr id="4" name="AutoShape 4"/>
          <p:cNvSpPr/>
          <p:nvPr/>
        </p:nvSpPr>
        <p:spPr>
          <a:xfrm>
            <a:off x="1028700" y="9707263"/>
            <a:ext cx="16230600" cy="808337"/>
          </a:xfrm>
          <a:prstGeom prst="rect">
            <a:avLst/>
          </a:prstGeom>
          <a:solidFill>
            <a:srgbClr val="053D57"/>
          </a:solidFill>
        </p:spPr>
      </p:sp>
      <p:grpSp>
        <p:nvGrpSpPr>
          <p:cNvPr id="6" name="Group 6"/>
          <p:cNvGrpSpPr/>
          <p:nvPr/>
        </p:nvGrpSpPr>
        <p:grpSpPr>
          <a:xfrm>
            <a:off x="3962400" y="2857500"/>
            <a:ext cx="10366809" cy="4495800"/>
            <a:chOff x="0" y="-9525"/>
            <a:chExt cx="12608025" cy="4952703"/>
          </a:xfrm>
        </p:grpSpPr>
        <p:sp>
          <p:nvSpPr>
            <p:cNvPr id="7" name="TextBox 7"/>
            <p:cNvSpPr txBox="1"/>
            <p:nvPr/>
          </p:nvSpPr>
          <p:spPr>
            <a:xfrm>
              <a:off x="1821093" y="-9525"/>
              <a:ext cx="8965840" cy="587084"/>
            </a:xfrm>
            <a:prstGeom prst="rect">
              <a:avLst/>
            </a:prstGeom>
          </p:spPr>
          <p:txBody>
            <a:bodyPr lIns="0" tIns="0" rIns="0" bIns="0" rtlCol="0" anchor="t">
              <a:spAutoFit/>
            </a:bodyPr>
            <a:lstStyle/>
            <a:p>
              <a:pPr algn="ctr">
                <a:lnSpc>
                  <a:spcPts val="3360"/>
                </a:lnSpc>
              </a:pPr>
              <a:r>
                <a:rPr lang="en-US" sz="3600" spc="280">
                  <a:solidFill>
                    <a:srgbClr val="053D57"/>
                  </a:solidFill>
                  <a:latin typeface="Arvo"/>
                </a:rPr>
                <a:t>SOUTHERN MINNESOTA</a:t>
              </a:r>
            </a:p>
          </p:txBody>
        </p:sp>
        <p:sp>
          <p:nvSpPr>
            <p:cNvPr id="8" name="TextBox 8"/>
            <p:cNvSpPr txBox="1"/>
            <p:nvPr/>
          </p:nvSpPr>
          <p:spPr>
            <a:xfrm>
              <a:off x="1465493" y="2873133"/>
              <a:ext cx="9677040" cy="606860"/>
            </a:xfrm>
            <a:prstGeom prst="rect">
              <a:avLst/>
            </a:prstGeom>
          </p:spPr>
          <p:txBody>
            <a:bodyPr lIns="0" tIns="0" rIns="0" bIns="0" rtlCol="0" anchor="t">
              <a:spAutoFit/>
            </a:bodyPr>
            <a:lstStyle/>
            <a:p>
              <a:pPr algn="ctr">
                <a:lnSpc>
                  <a:spcPts val="3959"/>
                </a:lnSpc>
              </a:pPr>
              <a:endParaRPr/>
            </a:p>
          </p:txBody>
        </p:sp>
        <p:sp>
          <p:nvSpPr>
            <p:cNvPr id="9" name="TextBox 9"/>
            <p:cNvSpPr txBox="1"/>
            <p:nvPr/>
          </p:nvSpPr>
          <p:spPr>
            <a:xfrm>
              <a:off x="0" y="993380"/>
              <a:ext cx="12608025" cy="3949798"/>
            </a:xfrm>
            <a:prstGeom prst="rect">
              <a:avLst/>
            </a:prstGeom>
          </p:spPr>
          <p:txBody>
            <a:bodyPr lIns="0" tIns="0" rIns="0" bIns="0" rtlCol="0" anchor="t">
              <a:spAutoFit/>
            </a:bodyPr>
            <a:lstStyle/>
            <a:p>
              <a:pPr algn="ctr">
                <a:lnSpc>
                  <a:spcPts val="7679"/>
                </a:lnSpc>
              </a:pPr>
              <a:r>
                <a:rPr lang="en-US" sz="6399" spc="127" dirty="0">
                  <a:solidFill>
                    <a:srgbClr val="053D57"/>
                  </a:solidFill>
                  <a:latin typeface="Arvo"/>
                </a:rPr>
                <a:t>Wrap-Up</a:t>
              </a:r>
            </a:p>
            <a:p>
              <a:pPr algn="ctr">
                <a:lnSpc>
                  <a:spcPts val="7679"/>
                </a:lnSpc>
              </a:pPr>
              <a:r>
                <a:rPr lang="en-US" sz="6399" spc="127" dirty="0">
                  <a:solidFill>
                    <a:srgbClr val="053D57"/>
                  </a:solidFill>
                  <a:latin typeface="Arvo"/>
                </a:rPr>
                <a:t>&amp; </a:t>
              </a:r>
            </a:p>
            <a:p>
              <a:pPr algn="ctr">
                <a:lnSpc>
                  <a:spcPts val="7679"/>
                </a:lnSpc>
              </a:pPr>
              <a:r>
                <a:rPr lang="en-US" sz="6399" spc="127" dirty="0">
                  <a:solidFill>
                    <a:srgbClr val="053D57"/>
                  </a:solidFill>
                  <a:latin typeface="Arvo"/>
                </a:rPr>
                <a:t>Next Steps</a:t>
              </a:r>
            </a:p>
          </p:txBody>
        </p:sp>
      </p:grpSp>
      <p:sp>
        <p:nvSpPr>
          <p:cNvPr id="11" name="TextBox 9">
            <a:extLst>
              <a:ext uri="{FF2B5EF4-FFF2-40B4-BE49-F238E27FC236}">
                <a16:creationId xmlns:a16="http://schemas.microsoft.com/office/drawing/2014/main" id="{834FBB55-9148-4CBF-BC14-61BFD3A0D38D}"/>
              </a:ext>
            </a:extLst>
          </p:cNvPr>
          <p:cNvSpPr txBox="1"/>
          <p:nvPr/>
        </p:nvSpPr>
        <p:spPr>
          <a:xfrm>
            <a:off x="4266602" y="9966399"/>
            <a:ext cx="8962890" cy="320601"/>
          </a:xfrm>
          <a:prstGeom prst="rect">
            <a:avLst/>
          </a:prstGeom>
        </p:spPr>
        <p:txBody>
          <a:bodyPr wrap="square" lIns="0" tIns="0" rIns="0" bIns="0" rtlCol="0" anchor="t">
            <a:spAutoFit/>
          </a:bodyPr>
          <a:lstStyle/>
          <a:p>
            <a:pPr algn="ctr">
              <a:lnSpc>
                <a:spcPts val="2520"/>
              </a:lnSpc>
            </a:pPr>
            <a:r>
              <a:rPr lang="en-US" sz="2400" spc="144">
                <a:solidFill>
                  <a:srgbClr val="F8FBFD"/>
                </a:solidFill>
                <a:latin typeface="Roboto"/>
              </a:rPr>
              <a:t>EPA BUILDING BLOCKS FOR REGIONAL RESILIENCE</a:t>
            </a:r>
          </a:p>
        </p:txBody>
      </p:sp>
    </p:spTree>
    <p:extLst>
      <p:ext uri="{BB962C8B-B14F-4D97-AF65-F5344CB8AC3E}">
        <p14:creationId xmlns:p14="http://schemas.microsoft.com/office/powerpoint/2010/main" val="1098092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53D57"/>
        </a:solidFill>
        <a:effectLst/>
      </p:bgPr>
    </p:bg>
    <p:spTree>
      <p:nvGrpSpPr>
        <p:cNvPr id="1" name=""/>
        <p:cNvGrpSpPr/>
        <p:nvPr/>
      </p:nvGrpSpPr>
      <p:grpSpPr>
        <a:xfrm>
          <a:off x="0" y="0"/>
          <a:ext cx="0" cy="0"/>
          <a:chOff x="0" y="0"/>
          <a:chExt cx="0" cy="0"/>
        </a:xfrm>
      </p:grpSpPr>
      <p:sp>
        <p:nvSpPr>
          <p:cNvPr id="2" name="AutoShape 2"/>
          <p:cNvSpPr/>
          <p:nvPr/>
        </p:nvSpPr>
        <p:spPr>
          <a:xfrm>
            <a:off x="1028700" y="2471877"/>
            <a:ext cx="16230600" cy="76200"/>
          </a:xfrm>
          <a:prstGeom prst="rect">
            <a:avLst/>
          </a:prstGeom>
          <a:solidFill>
            <a:srgbClr val="F8FBFD"/>
          </a:solidFill>
        </p:spPr>
      </p:sp>
      <p:grpSp>
        <p:nvGrpSpPr>
          <p:cNvPr id="4" name="Group 4"/>
          <p:cNvGrpSpPr/>
          <p:nvPr/>
        </p:nvGrpSpPr>
        <p:grpSpPr>
          <a:xfrm>
            <a:off x="1028700" y="9707263"/>
            <a:ext cx="16230600" cy="808337"/>
            <a:chOff x="0" y="0"/>
            <a:chExt cx="21640800" cy="1077783"/>
          </a:xfrm>
        </p:grpSpPr>
        <p:sp>
          <p:nvSpPr>
            <p:cNvPr id="5" name="AutoShape 5"/>
            <p:cNvSpPr/>
            <p:nvPr/>
          </p:nvSpPr>
          <p:spPr>
            <a:xfrm>
              <a:off x="0" y="0"/>
              <a:ext cx="21640800" cy="1077783"/>
            </a:xfrm>
            <a:prstGeom prst="rect">
              <a:avLst/>
            </a:prstGeom>
            <a:solidFill>
              <a:srgbClr val="F8FBFD"/>
            </a:solidFill>
          </p:spPr>
        </p:sp>
        <p:sp>
          <p:nvSpPr>
            <p:cNvPr id="6" name="TextBox 6"/>
            <p:cNvSpPr txBox="1"/>
            <p:nvPr/>
          </p:nvSpPr>
          <p:spPr>
            <a:xfrm>
              <a:off x="5981880" y="129389"/>
              <a:ext cx="9677040" cy="414993"/>
            </a:xfrm>
            <a:prstGeom prst="rect">
              <a:avLst/>
            </a:prstGeom>
          </p:spPr>
          <p:txBody>
            <a:bodyPr wrap="square" lIns="0" tIns="0" rIns="0" bIns="0" rtlCol="0" anchor="t">
              <a:spAutoFit/>
            </a:bodyPr>
            <a:lstStyle/>
            <a:p>
              <a:pPr marL="0" marR="0" lvl="0" indent="0" algn="ctr" defTabSz="914400" rtl="0" eaLnBrk="1" fontAlgn="auto" latinLnBrk="0" hangingPunct="1">
                <a:lnSpc>
                  <a:spcPts val="2520"/>
                </a:lnSpc>
                <a:spcBef>
                  <a:spcPts val="0"/>
                </a:spcBef>
                <a:spcAft>
                  <a:spcPts val="0"/>
                </a:spcAft>
                <a:buClrTx/>
                <a:buSzTx/>
                <a:buFontTx/>
                <a:buNone/>
                <a:tabLst/>
                <a:defRPr/>
              </a:pPr>
              <a:r>
                <a:rPr kumimoji="0" lang="en-US" b="0" i="0" u="none" strike="noStrike" kern="1200" cap="none" spc="144" normalizeH="0" baseline="0" noProof="0" dirty="0">
                  <a:ln>
                    <a:noFill/>
                  </a:ln>
                  <a:solidFill>
                    <a:srgbClr val="053D57"/>
                  </a:solidFill>
                  <a:effectLst/>
                  <a:uLnTx/>
                  <a:uFillTx/>
                  <a:latin typeface="Roboto"/>
                  <a:ea typeface="+mn-ea"/>
                  <a:cs typeface="+mn-cs"/>
                </a:rPr>
                <a:t>EPA BUILDING BLOCKS FOR REGIONAL RESILIENCE</a:t>
              </a:r>
            </a:p>
          </p:txBody>
        </p:sp>
      </p:grpSp>
      <p:sp>
        <p:nvSpPr>
          <p:cNvPr id="8" name="TextBox 8"/>
          <p:cNvSpPr txBox="1"/>
          <p:nvPr/>
        </p:nvSpPr>
        <p:spPr>
          <a:xfrm>
            <a:off x="1028700" y="1020018"/>
            <a:ext cx="16230600" cy="961802"/>
          </a:xfrm>
          <a:prstGeom prst="rect">
            <a:avLst/>
          </a:prstGeom>
        </p:spPr>
        <p:txBody>
          <a:bodyPr wrap="square" lIns="0" tIns="0" rIns="0" bIns="0" rtlCol="0" anchor="t">
            <a:spAutoFit/>
          </a:bodyPr>
          <a:lstStyle/>
          <a:p>
            <a:pPr lvl="0">
              <a:lnSpc>
                <a:spcPts val="7523"/>
              </a:lnSpc>
            </a:pPr>
            <a:r>
              <a:rPr lang="en-US" sz="6269" spc="125" dirty="0">
                <a:solidFill>
                  <a:srgbClr val="F8FBFD"/>
                </a:solidFill>
                <a:latin typeface="Arvo"/>
              </a:rPr>
              <a:t>What Else is Happening?</a:t>
            </a:r>
          </a:p>
        </p:txBody>
      </p:sp>
      <p:sp>
        <p:nvSpPr>
          <p:cNvPr id="13" name="TextBox 13"/>
          <p:cNvSpPr txBox="1"/>
          <p:nvPr/>
        </p:nvSpPr>
        <p:spPr>
          <a:xfrm>
            <a:off x="1028700" y="8842954"/>
            <a:ext cx="9301167" cy="419381"/>
          </a:xfrm>
          <a:prstGeom prst="rect">
            <a:avLst/>
          </a:prstGeom>
        </p:spPr>
        <p:txBody>
          <a:bodyPr lIns="0" tIns="0" rIns="0" bIns="0" rtlCol="0" anchor="t">
            <a:spAutoFit/>
          </a:bodyPr>
          <a:lstStyle/>
          <a:p>
            <a:pPr marL="0" marR="0" lvl="0" indent="0" algn="l" defTabSz="914400" rtl="0" eaLnBrk="1" fontAlgn="auto" latinLnBrk="0" hangingPunct="1">
              <a:lnSpc>
                <a:spcPts val="3517"/>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ECC6A321-7260-B54F-AE64-4ADA3776EC08}"/>
              </a:ext>
            </a:extLst>
          </p:cNvPr>
          <p:cNvSpPr/>
          <p:nvPr/>
        </p:nvSpPr>
        <p:spPr>
          <a:xfrm>
            <a:off x="838200" y="2975344"/>
            <a:ext cx="15163800" cy="6617196"/>
          </a:xfrm>
          <a:prstGeom prst="rect">
            <a:avLst/>
          </a:prstGeom>
        </p:spPr>
        <p:txBody>
          <a:bodyPr wrap="square">
            <a:spAutoFit/>
          </a:bodyPr>
          <a:lstStyle/>
          <a:p>
            <a:pPr marL="685800" lvl="0" indent="-685800">
              <a:spcAft>
                <a:spcPts val="1200"/>
              </a:spcAft>
              <a:buFont typeface="Arial" panose="020B0604020202020204" pitchFamily="34" charset="0"/>
              <a:buChar char="•"/>
            </a:pPr>
            <a:r>
              <a:rPr lang="en-US" sz="4200" dirty="0">
                <a:solidFill>
                  <a:prstClr val="white"/>
                </a:solidFill>
                <a:latin typeface="Roboto" panose="020B0604020202020204" charset="0"/>
                <a:ea typeface="Roboto" panose="020B0604020202020204" charset="0"/>
              </a:rPr>
              <a:t>U of M’s Resilient Communities Project (RCP). Due Oct. 1. </a:t>
            </a:r>
          </a:p>
          <a:p>
            <a:pPr marL="685800" lvl="0" indent="-685800">
              <a:spcAft>
                <a:spcPts val="1200"/>
              </a:spcAft>
              <a:buFont typeface="Arial" panose="020B0604020202020204" pitchFamily="34" charset="0"/>
              <a:buChar char="•"/>
            </a:pPr>
            <a:r>
              <a:rPr lang="en-US" sz="4200" dirty="0">
                <a:solidFill>
                  <a:prstClr val="white"/>
                </a:solidFill>
                <a:latin typeface="Roboto" panose="020B0604020202020204" charset="0"/>
                <a:ea typeface="Roboto" panose="020B0604020202020204" charset="0"/>
              </a:rPr>
              <a:t>Lidar for Southern MN– workgroup &amp; USGS grant application. </a:t>
            </a:r>
          </a:p>
          <a:p>
            <a:pPr marL="685800" lvl="0" indent="-685800">
              <a:spcAft>
                <a:spcPts val="1200"/>
              </a:spcAft>
              <a:buFont typeface="Arial" panose="020B0604020202020204" pitchFamily="34" charset="0"/>
              <a:buChar char="•"/>
            </a:pPr>
            <a:r>
              <a:rPr lang="en-US" sz="4200" dirty="0">
                <a:solidFill>
                  <a:prstClr val="white"/>
                </a:solidFill>
                <a:latin typeface="Roboto" panose="020B0604020202020204" charset="0"/>
                <a:ea typeface="Roboto" panose="020B0604020202020204" charset="0"/>
              </a:rPr>
              <a:t>Webinar on </a:t>
            </a:r>
            <a:r>
              <a:rPr lang="en-US" sz="4200" i="1" dirty="0">
                <a:solidFill>
                  <a:prstClr val="white"/>
                </a:solidFill>
                <a:latin typeface="Roboto" panose="020B0604020202020204" charset="0"/>
                <a:ea typeface="Roboto" panose="020B0604020202020204" charset="0"/>
              </a:rPr>
              <a:t>Adapting to Climate Change in MN Agriculture </a:t>
            </a:r>
            <a:r>
              <a:rPr lang="en-US" sz="4200" dirty="0">
                <a:solidFill>
                  <a:prstClr val="white"/>
                </a:solidFill>
                <a:latin typeface="Roboto" panose="020B0604020202020204" charset="0"/>
                <a:ea typeface="Roboto" panose="020B0604020202020204" charset="0"/>
              </a:rPr>
              <a:t>Sept. 23 from Minnesota Climate Action Partnership </a:t>
            </a:r>
          </a:p>
          <a:p>
            <a:pPr marL="685800" lvl="0" indent="-685800">
              <a:spcAft>
                <a:spcPts val="1200"/>
              </a:spcAft>
              <a:buFont typeface="Arial" panose="020B0604020202020204" pitchFamily="34" charset="0"/>
              <a:buChar char="•"/>
            </a:pPr>
            <a:r>
              <a:rPr lang="en-US" sz="4200" dirty="0">
                <a:solidFill>
                  <a:prstClr val="white"/>
                </a:solidFill>
                <a:latin typeface="Roboto" panose="020B0604020202020204" charset="0"/>
                <a:ea typeface="Roboto" panose="020B0604020202020204" charset="0"/>
              </a:rPr>
              <a:t>Hennepin County Climate Action Plan </a:t>
            </a:r>
          </a:p>
          <a:p>
            <a:pPr marL="685800" lvl="0" indent="-685800">
              <a:spcAft>
                <a:spcPts val="1200"/>
              </a:spcAft>
              <a:buFont typeface="Arial" panose="020B0604020202020204" pitchFamily="34" charset="0"/>
              <a:buChar char="•"/>
            </a:pPr>
            <a:r>
              <a:rPr lang="en-US" sz="4200" dirty="0">
                <a:solidFill>
                  <a:prstClr val="white"/>
                </a:solidFill>
                <a:latin typeface="Roboto" panose="020B0604020202020204" charset="0"/>
                <a:ea typeface="Roboto" panose="020B0604020202020204" charset="0"/>
              </a:rPr>
              <a:t>Unitarian Church in Mankato Green Sanctuary </a:t>
            </a:r>
          </a:p>
          <a:p>
            <a:pPr marL="685800" lvl="0" indent="-685800">
              <a:buFont typeface="Arial" panose="020B0604020202020204" pitchFamily="34" charset="0"/>
              <a:buChar char="•"/>
            </a:pPr>
            <a:endParaRPr lang="en-US" sz="4000" dirty="0">
              <a:solidFill>
                <a:prstClr val="white"/>
              </a:solidFill>
              <a:latin typeface="Arvo" panose="020B0604020202020204" charset="0"/>
            </a:endParaRP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2024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53D57"/>
        </a:solidFill>
        <a:effectLst/>
      </p:bgPr>
    </p:bg>
    <p:spTree>
      <p:nvGrpSpPr>
        <p:cNvPr id="1" name=""/>
        <p:cNvGrpSpPr/>
        <p:nvPr/>
      </p:nvGrpSpPr>
      <p:grpSpPr>
        <a:xfrm>
          <a:off x="0" y="0"/>
          <a:ext cx="0" cy="0"/>
          <a:chOff x="0" y="0"/>
          <a:chExt cx="0" cy="0"/>
        </a:xfrm>
      </p:grpSpPr>
      <p:pic>
        <p:nvPicPr>
          <p:cNvPr id="12" name="Picture 3">
            <a:extLst>
              <a:ext uri="{FF2B5EF4-FFF2-40B4-BE49-F238E27FC236}">
                <a16:creationId xmlns:a16="http://schemas.microsoft.com/office/drawing/2014/main" id="{43D8037C-157F-4A36-81E8-B2CA6F600B6B}"/>
              </a:ext>
            </a:extLst>
          </p:cNvPr>
          <p:cNvPicPr>
            <a:picLocks noChangeAspect="1"/>
          </p:cNvPicPr>
          <p:nvPr/>
        </p:nvPicPr>
        <p:blipFill>
          <a:blip r:embed="rId3"/>
          <a:srcRect t="43130" b="16525"/>
          <a:stretch>
            <a:fillRect/>
          </a:stretch>
        </p:blipFill>
        <p:spPr>
          <a:xfrm>
            <a:off x="-400933" y="7223323"/>
            <a:ext cx="19089865" cy="5776215"/>
          </a:xfrm>
          <a:prstGeom prst="rect">
            <a:avLst/>
          </a:prstGeom>
        </p:spPr>
      </p:pic>
      <p:sp>
        <p:nvSpPr>
          <p:cNvPr id="2" name="AutoShape 2"/>
          <p:cNvSpPr/>
          <p:nvPr/>
        </p:nvSpPr>
        <p:spPr>
          <a:xfrm>
            <a:off x="1028700" y="1333500"/>
            <a:ext cx="16230600" cy="76200"/>
          </a:xfrm>
          <a:prstGeom prst="rect">
            <a:avLst/>
          </a:prstGeom>
          <a:solidFill>
            <a:srgbClr val="F8FBFD"/>
          </a:solidFill>
        </p:spPr>
      </p:sp>
      <p:grpSp>
        <p:nvGrpSpPr>
          <p:cNvPr id="4" name="Group 4"/>
          <p:cNvGrpSpPr/>
          <p:nvPr/>
        </p:nvGrpSpPr>
        <p:grpSpPr>
          <a:xfrm>
            <a:off x="1028700" y="9707263"/>
            <a:ext cx="16230600" cy="808337"/>
            <a:chOff x="0" y="0"/>
            <a:chExt cx="21640800" cy="1077783"/>
          </a:xfrm>
        </p:grpSpPr>
        <p:sp>
          <p:nvSpPr>
            <p:cNvPr id="5" name="AutoShape 5"/>
            <p:cNvSpPr/>
            <p:nvPr/>
          </p:nvSpPr>
          <p:spPr>
            <a:xfrm>
              <a:off x="0" y="0"/>
              <a:ext cx="21640800" cy="1077783"/>
            </a:xfrm>
            <a:prstGeom prst="rect">
              <a:avLst/>
            </a:prstGeom>
            <a:solidFill>
              <a:srgbClr val="F8FBFD"/>
            </a:solidFill>
          </p:spPr>
        </p:sp>
        <p:sp>
          <p:nvSpPr>
            <p:cNvPr id="6" name="TextBox 6"/>
            <p:cNvSpPr txBox="1"/>
            <p:nvPr/>
          </p:nvSpPr>
          <p:spPr>
            <a:xfrm>
              <a:off x="5981880" y="129389"/>
              <a:ext cx="9677040" cy="414993"/>
            </a:xfrm>
            <a:prstGeom prst="rect">
              <a:avLst/>
            </a:prstGeom>
          </p:spPr>
          <p:txBody>
            <a:bodyPr wrap="square" lIns="0" tIns="0" rIns="0" bIns="0" rtlCol="0" anchor="t">
              <a:spAutoFit/>
            </a:bodyPr>
            <a:lstStyle/>
            <a:p>
              <a:pPr marL="0" marR="0" lvl="0" indent="0" algn="ctr" defTabSz="914400" rtl="0" eaLnBrk="1" fontAlgn="auto" latinLnBrk="0" hangingPunct="1">
                <a:lnSpc>
                  <a:spcPts val="2520"/>
                </a:lnSpc>
                <a:spcBef>
                  <a:spcPts val="0"/>
                </a:spcBef>
                <a:spcAft>
                  <a:spcPts val="0"/>
                </a:spcAft>
                <a:buClrTx/>
                <a:buSzTx/>
                <a:buFontTx/>
                <a:buNone/>
                <a:tabLst/>
                <a:defRPr/>
              </a:pPr>
              <a:r>
                <a:rPr kumimoji="0" lang="en-US" b="0" i="0" u="none" strike="noStrike" kern="1200" cap="none" spc="144" normalizeH="0" baseline="0" noProof="0" dirty="0">
                  <a:ln>
                    <a:noFill/>
                  </a:ln>
                  <a:solidFill>
                    <a:srgbClr val="053D57"/>
                  </a:solidFill>
                  <a:effectLst/>
                  <a:uLnTx/>
                  <a:uFillTx/>
                  <a:latin typeface="Roboto"/>
                  <a:ea typeface="+mn-ea"/>
                  <a:cs typeface="+mn-cs"/>
                </a:rPr>
                <a:t>EPA BUILDING BLOCKS FOR REGIONAL RESILIENCE</a:t>
              </a:r>
            </a:p>
          </p:txBody>
        </p:sp>
      </p:grpSp>
      <p:sp>
        <p:nvSpPr>
          <p:cNvPr id="13" name="TextBox 13"/>
          <p:cNvSpPr txBox="1"/>
          <p:nvPr/>
        </p:nvSpPr>
        <p:spPr>
          <a:xfrm>
            <a:off x="1028700" y="8842954"/>
            <a:ext cx="9301167" cy="419381"/>
          </a:xfrm>
          <a:prstGeom prst="rect">
            <a:avLst/>
          </a:prstGeom>
        </p:spPr>
        <p:txBody>
          <a:bodyPr lIns="0" tIns="0" rIns="0" bIns="0" rtlCol="0" anchor="t">
            <a:spAutoFit/>
          </a:bodyPr>
          <a:lstStyle/>
          <a:p>
            <a:pPr marL="0" marR="0" lvl="0" indent="0" algn="l" defTabSz="914400" rtl="0" eaLnBrk="1" fontAlgn="auto" latinLnBrk="0" hangingPunct="1">
              <a:lnSpc>
                <a:spcPts val="3517"/>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7">
            <a:extLst>
              <a:ext uri="{FF2B5EF4-FFF2-40B4-BE49-F238E27FC236}">
                <a16:creationId xmlns:a16="http://schemas.microsoft.com/office/drawing/2014/main" id="{B0B3F922-8D8F-4381-9386-670DB3726FA8}"/>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a14:imgEffect>
                  </a14:imgLayer>
                </a14:imgProps>
              </a:ext>
            </a:extLst>
          </a:blip>
          <a:srcRect/>
          <a:stretch>
            <a:fillRect/>
          </a:stretch>
        </p:blipFill>
        <p:spPr>
          <a:xfrm>
            <a:off x="1219200" y="2224769"/>
            <a:ext cx="3543300" cy="3543300"/>
          </a:xfrm>
          <a:prstGeom prst="rect">
            <a:avLst/>
          </a:prstGeom>
        </p:spPr>
      </p:pic>
      <p:sp>
        <p:nvSpPr>
          <p:cNvPr id="3" name="TextBox 2">
            <a:extLst>
              <a:ext uri="{FF2B5EF4-FFF2-40B4-BE49-F238E27FC236}">
                <a16:creationId xmlns:a16="http://schemas.microsoft.com/office/drawing/2014/main" id="{59FA7064-0080-4D1A-8531-E40EE711888D}"/>
              </a:ext>
            </a:extLst>
          </p:cNvPr>
          <p:cNvSpPr txBox="1"/>
          <p:nvPr/>
        </p:nvSpPr>
        <p:spPr>
          <a:xfrm>
            <a:off x="5539271" y="1947363"/>
            <a:ext cx="11887200" cy="4308872"/>
          </a:xfrm>
          <a:prstGeom prst="rect">
            <a:avLst/>
          </a:prstGeom>
          <a:noFill/>
        </p:spPr>
        <p:txBody>
          <a:bodyPr wrap="square" rtlCol="0">
            <a:spAutoFit/>
          </a:bodyPr>
          <a:lstStyle/>
          <a:p>
            <a:r>
              <a:rPr lang="en-US" sz="6400" dirty="0">
                <a:solidFill>
                  <a:schemeClr val="accent5"/>
                </a:solidFill>
                <a:latin typeface="Arvo" panose="020B0604020202020204" charset="0"/>
              </a:rPr>
              <a:t>Chat Question</a:t>
            </a:r>
          </a:p>
          <a:p>
            <a:endParaRPr lang="en-US" sz="4800" dirty="0">
              <a:solidFill>
                <a:schemeClr val="tx2">
                  <a:lumMod val="60000"/>
                  <a:lumOff val="40000"/>
                </a:schemeClr>
              </a:solidFill>
              <a:latin typeface="Arvo" panose="020B0604020202020204" charset="0"/>
            </a:endParaRPr>
          </a:p>
          <a:p>
            <a:r>
              <a:rPr lang="en-US" sz="4800" dirty="0">
                <a:solidFill>
                  <a:prstClr val="white"/>
                </a:solidFill>
                <a:latin typeface="Arvo" panose="020B0604020202020204" charset="0"/>
              </a:rPr>
              <a:t>Tell us about other funding opportunities, plan updates, or near-term efforts to add to the list.</a:t>
            </a:r>
          </a:p>
          <a:p>
            <a:endParaRPr lang="en-US" dirty="0"/>
          </a:p>
        </p:txBody>
      </p:sp>
    </p:spTree>
    <p:extLst>
      <p:ext uri="{BB962C8B-B14F-4D97-AF65-F5344CB8AC3E}">
        <p14:creationId xmlns:p14="http://schemas.microsoft.com/office/powerpoint/2010/main" val="2061332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rcRect t="7812" b="7812"/>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028700" y="1028700"/>
            <a:ext cx="16230600" cy="76200"/>
          </a:xfrm>
          <a:prstGeom prst="rect">
            <a:avLst/>
          </a:prstGeom>
          <a:solidFill>
            <a:srgbClr val="F8FBFD"/>
          </a:solidFill>
        </p:spPr>
      </p:sp>
      <p:grpSp>
        <p:nvGrpSpPr>
          <p:cNvPr id="3" name="Group 3"/>
          <p:cNvGrpSpPr/>
          <p:nvPr/>
        </p:nvGrpSpPr>
        <p:grpSpPr>
          <a:xfrm>
            <a:off x="1028700" y="9707263"/>
            <a:ext cx="16230600" cy="808337"/>
            <a:chOff x="0" y="0"/>
            <a:chExt cx="21640800" cy="1077783"/>
          </a:xfrm>
        </p:grpSpPr>
        <p:sp>
          <p:nvSpPr>
            <p:cNvPr id="4" name="AutoShape 4"/>
            <p:cNvSpPr/>
            <p:nvPr/>
          </p:nvSpPr>
          <p:spPr>
            <a:xfrm>
              <a:off x="0" y="0"/>
              <a:ext cx="21640800" cy="1077783"/>
            </a:xfrm>
            <a:prstGeom prst="rect">
              <a:avLst/>
            </a:prstGeom>
            <a:solidFill>
              <a:srgbClr val="F8FBFD"/>
            </a:solidFill>
          </p:spPr>
        </p:sp>
        <p:sp>
          <p:nvSpPr>
            <p:cNvPr id="5" name="TextBox 5"/>
            <p:cNvSpPr txBox="1"/>
            <p:nvPr/>
          </p:nvSpPr>
          <p:spPr>
            <a:xfrm>
              <a:off x="5981880" y="129390"/>
              <a:ext cx="9677040" cy="414993"/>
            </a:xfrm>
            <a:prstGeom prst="rect">
              <a:avLst/>
            </a:prstGeom>
          </p:spPr>
          <p:txBody>
            <a:bodyPr lIns="0" tIns="0" rIns="0" bIns="0" rtlCol="0" anchor="t">
              <a:spAutoFit/>
            </a:bodyPr>
            <a:lstStyle/>
            <a:p>
              <a:pPr algn="ctr">
                <a:lnSpc>
                  <a:spcPts val="2520"/>
                </a:lnSpc>
              </a:pPr>
              <a:r>
                <a:rPr lang="en-US" sz="1800" spc="144">
                  <a:solidFill>
                    <a:srgbClr val="053D57"/>
                  </a:solidFill>
                  <a:latin typeface="Roboto"/>
                </a:rPr>
                <a:t>EPA BUILDING BLOCKS FOR REGIONAL RESILIENCE</a:t>
              </a:r>
            </a:p>
          </p:txBody>
        </p:sp>
      </p:grpSp>
      <p:sp>
        <p:nvSpPr>
          <p:cNvPr id="9" name="TextBox 9"/>
          <p:cNvSpPr txBox="1"/>
          <p:nvPr/>
        </p:nvSpPr>
        <p:spPr>
          <a:xfrm>
            <a:off x="2135530" y="1855775"/>
            <a:ext cx="9550688" cy="2962349"/>
          </a:xfrm>
          <a:prstGeom prst="rect">
            <a:avLst/>
          </a:prstGeom>
        </p:spPr>
        <p:txBody>
          <a:bodyPr wrap="square" lIns="0" tIns="0" rIns="0" bIns="0" rtlCol="0" anchor="t">
            <a:spAutoFit/>
          </a:bodyPr>
          <a:lstStyle/>
          <a:p>
            <a:pPr algn="ctr">
              <a:lnSpc>
                <a:spcPts val="7680"/>
              </a:lnSpc>
            </a:pPr>
            <a:r>
              <a:rPr lang="en-US" sz="6400" spc="128">
                <a:solidFill>
                  <a:srgbClr val="F8FBFD"/>
                </a:solidFill>
                <a:latin typeface="Arvo"/>
              </a:rPr>
              <a:t>Task Force for </a:t>
            </a:r>
          </a:p>
          <a:p>
            <a:pPr algn="ctr">
              <a:lnSpc>
                <a:spcPts val="7680"/>
              </a:lnSpc>
            </a:pPr>
            <a:r>
              <a:rPr lang="en-US" sz="6400" spc="128">
                <a:solidFill>
                  <a:srgbClr val="F8FBFD"/>
                </a:solidFill>
                <a:latin typeface="Arvo"/>
              </a:rPr>
              <a:t>Southern Minnesota Resilience</a:t>
            </a:r>
          </a:p>
        </p:txBody>
      </p:sp>
      <p:sp>
        <p:nvSpPr>
          <p:cNvPr id="10" name="TextBox 7">
            <a:extLst>
              <a:ext uri="{FF2B5EF4-FFF2-40B4-BE49-F238E27FC236}">
                <a16:creationId xmlns:a16="http://schemas.microsoft.com/office/drawing/2014/main" id="{D0FF57C0-3F77-45CB-8E6A-41BEF43D4C57}"/>
              </a:ext>
            </a:extLst>
          </p:cNvPr>
          <p:cNvSpPr txBox="1"/>
          <p:nvPr/>
        </p:nvSpPr>
        <p:spPr>
          <a:xfrm>
            <a:off x="738674" y="5994039"/>
            <a:ext cx="12344400" cy="2492990"/>
          </a:xfrm>
          <a:prstGeom prst="rect">
            <a:avLst/>
          </a:prstGeom>
        </p:spPr>
        <p:txBody>
          <a:bodyPr wrap="square" lIns="0" tIns="0" rIns="0" bIns="0" rtlCol="0" anchor="t">
            <a:spAutoFit/>
          </a:bodyPr>
          <a:lstStyle/>
          <a:p>
            <a:pPr algn="ctr">
              <a:lnSpc>
                <a:spcPct val="150000"/>
              </a:lnSpc>
            </a:pPr>
            <a:r>
              <a:rPr lang="en-US" sz="3600" spc="280" dirty="0">
                <a:solidFill>
                  <a:schemeClr val="accent1">
                    <a:lumMod val="20000"/>
                    <a:lumOff val="80000"/>
                  </a:schemeClr>
                </a:solidFill>
                <a:latin typeface="Arvo"/>
              </a:rPr>
              <a:t>LINK to sign up at </a:t>
            </a:r>
            <a:r>
              <a:rPr lang="en-US" sz="3600" spc="280" dirty="0">
                <a:solidFill>
                  <a:srgbClr val="00B0F0"/>
                </a:solidFill>
                <a:latin typeface="Arvo"/>
              </a:rPr>
              <a:t>BRS.com/</a:t>
            </a:r>
            <a:r>
              <a:rPr lang="en-US" sz="3600" spc="280" dirty="0" err="1">
                <a:solidFill>
                  <a:srgbClr val="00B0F0"/>
                </a:solidFill>
                <a:latin typeface="Arvo"/>
              </a:rPr>
              <a:t>minnesota</a:t>
            </a:r>
            <a:endParaRPr lang="en-US" sz="3600" spc="280" dirty="0">
              <a:solidFill>
                <a:srgbClr val="00B0F0"/>
              </a:solidFill>
              <a:latin typeface="Arvo"/>
            </a:endParaRPr>
          </a:p>
          <a:p>
            <a:pPr algn="ctr">
              <a:lnSpc>
                <a:spcPct val="150000"/>
              </a:lnSpc>
            </a:pPr>
            <a:r>
              <a:rPr lang="en-US" sz="3600" spc="280" dirty="0">
                <a:solidFill>
                  <a:schemeClr val="accent1">
                    <a:lumMod val="20000"/>
                    <a:lumOff val="80000"/>
                  </a:schemeClr>
                </a:solidFill>
                <a:latin typeface="Arvo"/>
              </a:rPr>
              <a:t>OR</a:t>
            </a:r>
          </a:p>
          <a:p>
            <a:pPr algn="ctr">
              <a:lnSpc>
                <a:spcPct val="150000"/>
              </a:lnSpc>
            </a:pPr>
            <a:r>
              <a:rPr lang="en-US" sz="3600" spc="280" dirty="0">
                <a:solidFill>
                  <a:schemeClr val="accent1">
                    <a:lumMod val="20000"/>
                    <a:lumOff val="80000"/>
                  </a:schemeClr>
                </a:solidFill>
                <a:latin typeface="Arvo"/>
              </a:rPr>
              <a:t>Add your name and email to the chat box now. </a:t>
            </a:r>
          </a:p>
        </p:txBody>
      </p:sp>
      <p:pic>
        <p:nvPicPr>
          <p:cNvPr id="11" name="Picture 7">
            <a:extLst>
              <a:ext uri="{FF2B5EF4-FFF2-40B4-BE49-F238E27FC236}">
                <a16:creationId xmlns:a16="http://schemas.microsoft.com/office/drawing/2014/main" id="{95013108-54B5-4C43-9015-19F3E2DEC12E}"/>
              </a:ext>
            </a:extLst>
          </p:cNvPr>
          <p:cNvPicPr>
            <a:picLocks noChangeAspect="1"/>
          </p:cNvPicPr>
          <p:nvPr/>
        </p:nvPicPr>
        <p:blipFill>
          <a:blip r:embed="rId4">
            <a:lum bright="70000" contrast="-70000"/>
          </a:blip>
          <a:srcRect/>
          <a:stretch>
            <a:fillRect/>
          </a:stretch>
        </p:blipFill>
        <p:spPr>
          <a:xfrm>
            <a:off x="13083074" y="2325134"/>
            <a:ext cx="4130681" cy="413068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31A50-A95D-4485-AB1E-5E492402F919}"/>
              </a:ext>
            </a:extLst>
          </p:cNvPr>
          <p:cNvSpPr>
            <a:spLocks noGrp="1"/>
          </p:cNvSpPr>
          <p:nvPr>
            <p:ph type="ctrTitle"/>
          </p:nvPr>
        </p:nvSpPr>
        <p:spPr>
          <a:xfrm>
            <a:off x="4914900" y="1409700"/>
            <a:ext cx="7772400" cy="1470025"/>
          </a:xfrm>
        </p:spPr>
        <p:txBody>
          <a:bodyPr/>
          <a:lstStyle/>
          <a:p>
            <a:r>
              <a:rPr lang="en-US" dirty="0"/>
              <a:t>THANK YOU!</a:t>
            </a:r>
          </a:p>
        </p:txBody>
      </p:sp>
      <p:sp>
        <p:nvSpPr>
          <p:cNvPr id="3" name="Subtitle 2">
            <a:extLst>
              <a:ext uri="{FF2B5EF4-FFF2-40B4-BE49-F238E27FC236}">
                <a16:creationId xmlns:a16="http://schemas.microsoft.com/office/drawing/2014/main" id="{B69A6458-1B14-4C78-B119-10AC085ABA37}"/>
              </a:ext>
            </a:extLst>
          </p:cNvPr>
          <p:cNvSpPr>
            <a:spLocks noGrp="1"/>
          </p:cNvSpPr>
          <p:nvPr>
            <p:ph type="subTitle" idx="1"/>
          </p:nvPr>
        </p:nvSpPr>
        <p:spPr>
          <a:xfrm>
            <a:off x="1371600" y="3886200"/>
            <a:ext cx="14859000" cy="4457700"/>
          </a:xfrm>
        </p:spPr>
        <p:txBody>
          <a:bodyPr>
            <a:normAutofit/>
          </a:bodyPr>
          <a:lstStyle/>
          <a:p>
            <a:r>
              <a:rPr lang="en-US" dirty="0">
                <a:solidFill>
                  <a:schemeClr val="tx1">
                    <a:lumMod val="50000"/>
                    <a:lumOff val="50000"/>
                  </a:schemeClr>
                </a:solidFill>
              </a:rPr>
              <a:t>Sharon Stephens, MPCA: </a:t>
            </a:r>
            <a:r>
              <a:rPr lang="en-US" dirty="0">
                <a:solidFill>
                  <a:schemeClr val="tx1">
                    <a:lumMod val="50000"/>
                    <a:lumOff val="50000"/>
                  </a:schemeClr>
                </a:solidFill>
                <a:hlinkClick r:id="rId3"/>
              </a:rPr>
              <a:t>sharon.stephens@state.mn.us</a:t>
            </a:r>
            <a:r>
              <a:rPr lang="en-US" dirty="0">
                <a:solidFill>
                  <a:schemeClr val="tx1">
                    <a:lumMod val="50000"/>
                    <a:lumOff val="50000"/>
                  </a:schemeClr>
                </a:solidFill>
              </a:rPr>
              <a:t> </a:t>
            </a:r>
          </a:p>
          <a:p>
            <a:r>
              <a:rPr lang="en-US" dirty="0">
                <a:solidFill>
                  <a:schemeClr val="tx1">
                    <a:lumMod val="50000"/>
                    <a:lumOff val="50000"/>
                  </a:schemeClr>
                </a:solidFill>
              </a:rPr>
              <a:t>Jen Nelson Davis, HSEM: </a:t>
            </a:r>
            <a:r>
              <a:rPr lang="en-US" dirty="0">
                <a:solidFill>
                  <a:schemeClr val="tx1">
                    <a:lumMod val="50000"/>
                    <a:lumOff val="50000"/>
                  </a:schemeClr>
                </a:solidFill>
                <a:hlinkClick r:id="rId4"/>
              </a:rPr>
              <a:t>jennifer.e.nelson@state.mn.us</a:t>
            </a:r>
            <a:r>
              <a:rPr lang="en-US" dirty="0">
                <a:solidFill>
                  <a:schemeClr val="tx1">
                    <a:lumMod val="50000"/>
                    <a:lumOff val="50000"/>
                  </a:schemeClr>
                </a:solidFill>
              </a:rPr>
              <a:t> </a:t>
            </a:r>
          </a:p>
          <a:p>
            <a:r>
              <a:rPr lang="en-US" dirty="0">
                <a:solidFill>
                  <a:schemeClr val="tx1">
                    <a:lumMod val="50000"/>
                    <a:lumOff val="50000"/>
                  </a:schemeClr>
                </a:solidFill>
              </a:rPr>
              <a:t>Joel Hanif, Region Nine Development Commission: </a:t>
            </a:r>
            <a:r>
              <a:rPr lang="en-US" dirty="0">
                <a:solidFill>
                  <a:schemeClr val="tx1">
                    <a:lumMod val="50000"/>
                    <a:lumOff val="50000"/>
                  </a:schemeClr>
                </a:solidFill>
                <a:hlinkClick r:id="rId5"/>
              </a:rPr>
              <a:t>joel@rndc.org</a:t>
            </a:r>
            <a:r>
              <a:rPr lang="en-US" dirty="0">
                <a:solidFill>
                  <a:schemeClr val="tx1">
                    <a:lumMod val="50000"/>
                    <a:lumOff val="50000"/>
                  </a:schemeClr>
                </a:solidFill>
              </a:rPr>
              <a:t> </a:t>
            </a:r>
          </a:p>
          <a:p>
            <a:r>
              <a:rPr lang="en-US" dirty="0">
                <a:solidFill>
                  <a:schemeClr val="tx1">
                    <a:lumMod val="50000"/>
                    <a:lumOff val="50000"/>
                  </a:schemeClr>
                </a:solidFill>
              </a:rPr>
              <a:t>Abby Hall, U.S. EPA: </a:t>
            </a:r>
            <a:r>
              <a:rPr lang="en-US" dirty="0">
                <a:solidFill>
                  <a:schemeClr val="tx1">
                    <a:lumMod val="50000"/>
                    <a:lumOff val="50000"/>
                  </a:schemeClr>
                </a:solidFill>
                <a:hlinkClick r:id="rId6"/>
              </a:rPr>
              <a:t>hall.abby@epa.gov</a:t>
            </a:r>
            <a:r>
              <a:rPr lang="en-US" dirty="0">
                <a:solidFill>
                  <a:schemeClr val="tx1">
                    <a:lumMod val="50000"/>
                    <a:lumOff val="50000"/>
                  </a:schemeClr>
                </a:solidFill>
              </a:rPr>
              <a:t> </a:t>
            </a:r>
          </a:p>
          <a:p>
            <a:r>
              <a:rPr lang="en-US" dirty="0">
                <a:solidFill>
                  <a:schemeClr val="tx1">
                    <a:lumMod val="50000"/>
                    <a:lumOff val="50000"/>
                  </a:schemeClr>
                </a:solidFill>
              </a:rPr>
              <a:t>Katie-Rose Imbriano, BRS: </a:t>
            </a:r>
            <a:r>
              <a:rPr lang="en-US" dirty="0">
                <a:solidFill>
                  <a:schemeClr val="tx1">
                    <a:lumMod val="50000"/>
                    <a:lumOff val="50000"/>
                  </a:schemeClr>
                </a:solidFill>
                <a:hlinkClick r:id="rId7"/>
              </a:rPr>
              <a:t>katie-rose@brsinc.com</a:t>
            </a:r>
            <a:r>
              <a:rPr lang="en-US" dirty="0">
                <a:solidFill>
                  <a:schemeClr val="tx1">
                    <a:lumMod val="50000"/>
                    <a:lumOff val="50000"/>
                  </a:schemeClr>
                </a:solidFill>
              </a:rPr>
              <a:t> </a:t>
            </a:r>
          </a:p>
          <a:p>
            <a:r>
              <a:rPr lang="en-US" dirty="0">
                <a:solidFill>
                  <a:schemeClr val="tx1">
                    <a:lumMod val="50000"/>
                    <a:lumOff val="50000"/>
                  </a:schemeClr>
                </a:solidFill>
              </a:rPr>
              <a:t>Alisa Goren, BRS: </a:t>
            </a:r>
            <a:r>
              <a:rPr lang="en-US" dirty="0">
                <a:solidFill>
                  <a:schemeClr val="tx1">
                    <a:lumMod val="50000"/>
                    <a:lumOff val="50000"/>
                  </a:schemeClr>
                </a:solidFill>
                <a:hlinkClick r:id="rId8"/>
              </a:rPr>
              <a:t>alisa@brsinc.com</a:t>
            </a:r>
            <a:endParaRPr lang="en-US" dirty="0">
              <a:solidFill>
                <a:schemeClr val="tx1">
                  <a:lumMod val="50000"/>
                  <a:lumOff val="50000"/>
                </a:schemeClr>
              </a:solidFill>
            </a:endParaRPr>
          </a:p>
          <a:p>
            <a:r>
              <a:rPr lang="en-US" dirty="0">
                <a:solidFill>
                  <a:schemeClr val="tx1">
                    <a:lumMod val="50000"/>
                    <a:lumOff val="50000"/>
                  </a:schemeClr>
                </a:solidFill>
              </a:rPr>
              <a:t>Kris Smith, Headwaters Economics: </a:t>
            </a:r>
            <a:r>
              <a:rPr lang="en-US" dirty="0">
                <a:solidFill>
                  <a:schemeClr val="tx1">
                    <a:lumMod val="50000"/>
                    <a:lumOff val="50000"/>
                  </a:schemeClr>
                </a:solidFill>
                <a:hlinkClick r:id="rId9"/>
              </a:rPr>
              <a:t>Kris@headwaterseconomics.org</a:t>
            </a:r>
            <a:r>
              <a:rPr lang="en-US" dirty="0">
                <a:solidFill>
                  <a:schemeClr val="tx1">
                    <a:lumMod val="50000"/>
                    <a:lumOff val="50000"/>
                  </a:schemeClr>
                </a:solidFill>
              </a:rPr>
              <a:t> </a:t>
            </a:r>
          </a:p>
          <a:p>
            <a:endParaRPr lang="en-US" dirty="0">
              <a:solidFill>
                <a:schemeClr val="tx1">
                  <a:lumMod val="50000"/>
                  <a:lumOff val="50000"/>
                </a:schemeClr>
              </a:solidFill>
            </a:endParaRPr>
          </a:p>
        </p:txBody>
      </p:sp>
    </p:spTree>
    <p:extLst>
      <p:ext uri="{BB962C8B-B14F-4D97-AF65-F5344CB8AC3E}">
        <p14:creationId xmlns:p14="http://schemas.microsoft.com/office/powerpoint/2010/main" val="820642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7944089" y="-466820"/>
            <a:ext cx="175994" cy="10467776"/>
          </a:xfrm>
          <a:prstGeom prst="rect">
            <a:avLst/>
          </a:prstGeom>
          <a:solidFill>
            <a:srgbClr val="97BCC7"/>
          </a:solidFill>
        </p:spPr>
      </p:sp>
      <p:grpSp>
        <p:nvGrpSpPr>
          <p:cNvPr id="3" name="Group 3"/>
          <p:cNvGrpSpPr/>
          <p:nvPr/>
        </p:nvGrpSpPr>
        <p:grpSpPr>
          <a:xfrm>
            <a:off x="1031630" y="2781385"/>
            <a:ext cx="5858737" cy="3638452"/>
            <a:chOff x="3907" y="-1753619"/>
            <a:chExt cx="7811650" cy="4851271"/>
          </a:xfrm>
        </p:grpSpPr>
        <p:sp>
          <p:nvSpPr>
            <p:cNvPr id="4" name="TextBox 4"/>
            <p:cNvSpPr txBox="1"/>
            <p:nvPr/>
          </p:nvSpPr>
          <p:spPr>
            <a:xfrm>
              <a:off x="7816" y="-1753619"/>
              <a:ext cx="7803834" cy="3949800"/>
            </a:xfrm>
            <a:prstGeom prst="rect">
              <a:avLst/>
            </a:prstGeom>
          </p:spPr>
          <p:txBody>
            <a:bodyPr lIns="0" tIns="0" rIns="0" bIns="0" rtlCol="0" anchor="t">
              <a:spAutoFit/>
            </a:bodyPr>
            <a:lstStyle/>
            <a:p>
              <a:pPr>
                <a:lnSpc>
                  <a:spcPts val="7680"/>
                </a:lnSpc>
              </a:pPr>
              <a:r>
                <a:rPr lang="en-US" sz="6400" spc="128" dirty="0">
                  <a:solidFill>
                    <a:srgbClr val="053D57"/>
                  </a:solidFill>
                  <a:latin typeface="Arvo"/>
                </a:rPr>
                <a:t>FUNDING FOR RESILIENCE</a:t>
              </a:r>
            </a:p>
          </p:txBody>
        </p:sp>
        <p:sp>
          <p:nvSpPr>
            <p:cNvPr id="5" name="TextBox 5"/>
            <p:cNvSpPr txBox="1"/>
            <p:nvPr/>
          </p:nvSpPr>
          <p:spPr>
            <a:xfrm>
              <a:off x="3907" y="2516296"/>
              <a:ext cx="7811650" cy="581356"/>
            </a:xfrm>
            <a:prstGeom prst="rect">
              <a:avLst/>
            </a:prstGeom>
          </p:spPr>
          <p:txBody>
            <a:bodyPr wrap="square" lIns="0" tIns="0" rIns="0" bIns="0" rtlCol="0" anchor="t">
              <a:spAutoFit/>
            </a:bodyPr>
            <a:lstStyle/>
            <a:p>
              <a:pPr>
                <a:lnSpc>
                  <a:spcPts val="3360"/>
                </a:lnSpc>
              </a:pPr>
              <a:r>
                <a:rPr lang="en-US" sz="2800" spc="280" dirty="0">
                  <a:solidFill>
                    <a:srgbClr val="053D57"/>
                  </a:solidFill>
                  <a:latin typeface="Arvo"/>
                </a:rPr>
                <a:t>And Workshop Wrap-Up</a:t>
              </a:r>
            </a:p>
          </p:txBody>
        </p:sp>
      </p:grpSp>
      <p:sp>
        <p:nvSpPr>
          <p:cNvPr id="6" name="TextBox 6"/>
          <p:cNvSpPr txBox="1"/>
          <p:nvPr/>
        </p:nvSpPr>
        <p:spPr>
          <a:xfrm>
            <a:off x="8505092" y="1928149"/>
            <a:ext cx="9448800" cy="6001643"/>
          </a:xfrm>
          <a:prstGeom prst="rect">
            <a:avLst/>
          </a:prstGeom>
        </p:spPr>
        <p:txBody>
          <a:bodyPr wrap="square" lIns="0" tIns="0" rIns="0" bIns="0" rtlCol="0" anchor="t">
            <a:spAutoFit/>
          </a:bodyPr>
          <a:lstStyle/>
          <a:p>
            <a:pPr marL="893445" lvl="1" indent="-571500">
              <a:spcAft>
                <a:spcPts val="600"/>
              </a:spcAft>
              <a:buFont typeface="Arial" panose="020B0604020202020204" pitchFamily="34" charset="0"/>
              <a:buChar char="•"/>
            </a:pPr>
            <a:r>
              <a:rPr lang="en-US" sz="4000" spc="105" dirty="0">
                <a:solidFill>
                  <a:srgbClr val="053D57"/>
                </a:solidFill>
                <a:latin typeface="Roboto"/>
              </a:rPr>
              <a:t>Recap Workshops 1 &amp; 2</a:t>
            </a:r>
            <a:br>
              <a:rPr lang="en-US" sz="4000" spc="105" dirty="0">
                <a:solidFill>
                  <a:srgbClr val="053D57"/>
                </a:solidFill>
                <a:latin typeface="Roboto"/>
              </a:rPr>
            </a:br>
            <a:endParaRPr lang="en-US" sz="4000" spc="105" dirty="0">
              <a:solidFill>
                <a:srgbClr val="053D57"/>
              </a:solidFill>
              <a:latin typeface="Roboto"/>
            </a:endParaRPr>
          </a:p>
          <a:p>
            <a:pPr marL="893445" lvl="1" indent="-571500">
              <a:spcAft>
                <a:spcPts val="1200"/>
              </a:spcAft>
              <a:buFont typeface="Arial" panose="020B0604020202020204" pitchFamily="34" charset="0"/>
              <a:buChar char="•"/>
            </a:pPr>
            <a:r>
              <a:rPr lang="en-US" sz="4000" spc="105" dirty="0">
                <a:solidFill>
                  <a:srgbClr val="053D57"/>
                </a:solidFill>
                <a:latin typeface="Roboto"/>
              </a:rPr>
              <a:t>Making the Business Case for Resilience</a:t>
            </a:r>
            <a:br>
              <a:rPr lang="en-US" sz="4000" spc="105" dirty="0">
                <a:solidFill>
                  <a:srgbClr val="053D57"/>
                </a:solidFill>
                <a:latin typeface="Roboto"/>
              </a:rPr>
            </a:br>
            <a:endParaRPr lang="en-US" sz="4000" spc="105" dirty="0">
              <a:solidFill>
                <a:srgbClr val="053D57"/>
              </a:solidFill>
              <a:latin typeface="Roboto"/>
            </a:endParaRPr>
          </a:p>
          <a:p>
            <a:pPr marL="893445" lvl="1" indent="-571500">
              <a:spcAft>
                <a:spcPts val="600"/>
              </a:spcAft>
              <a:buFont typeface="Arial" panose="020B0604020202020204" pitchFamily="34" charset="0"/>
              <a:buChar char="•"/>
            </a:pPr>
            <a:r>
              <a:rPr lang="en-US" sz="4000" spc="105" dirty="0">
                <a:solidFill>
                  <a:srgbClr val="053D57"/>
                </a:solidFill>
                <a:latin typeface="Roboto"/>
              </a:rPr>
              <a:t>Small Group Exercise</a:t>
            </a:r>
          </a:p>
          <a:p>
            <a:pPr marL="893445" lvl="1" indent="-571500">
              <a:spcAft>
                <a:spcPts val="600"/>
              </a:spcAft>
              <a:buFont typeface="Arial" panose="020B0604020202020204" pitchFamily="34" charset="0"/>
              <a:buChar char="•"/>
            </a:pPr>
            <a:endParaRPr lang="en-US" sz="4000" spc="105" dirty="0">
              <a:solidFill>
                <a:srgbClr val="053D57"/>
              </a:solidFill>
              <a:latin typeface="Roboto"/>
            </a:endParaRPr>
          </a:p>
          <a:p>
            <a:pPr marL="893445" lvl="1" indent="-571500">
              <a:spcAft>
                <a:spcPts val="600"/>
              </a:spcAft>
              <a:buFont typeface="Arial" panose="020B0604020202020204" pitchFamily="34" charset="0"/>
              <a:buChar char="•"/>
            </a:pPr>
            <a:r>
              <a:rPr lang="en-US" sz="4000" spc="105" dirty="0">
                <a:solidFill>
                  <a:srgbClr val="053D57"/>
                </a:solidFill>
                <a:latin typeface="Roboto"/>
              </a:rPr>
              <a:t>Wrap-up &amp; Next Steps</a:t>
            </a:r>
          </a:p>
          <a:p>
            <a:pPr marL="548640">
              <a:spcAft>
                <a:spcPts val="600"/>
              </a:spcAft>
            </a:pPr>
            <a:endParaRPr lang="en-US" sz="4000" spc="105" dirty="0">
              <a:solidFill>
                <a:srgbClr val="053D57"/>
              </a:solidFill>
              <a:latin typeface="Roboto"/>
            </a:endParaRPr>
          </a:p>
        </p:txBody>
      </p:sp>
      <p:grpSp>
        <p:nvGrpSpPr>
          <p:cNvPr id="7" name="Group 7"/>
          <p:cNvGrpSpPr/>
          <p:nvPr/>
        </p:nvGrpSpPr>
        <p:grpSpPr>
          <a:xfrm>
            <a:off x="1028700" y="9726313"/>
            <a:ext cx="16230600" cy="808337"/>
            <a:chOff x="0" y="0"/>
            <a:chExt cx="21640800" cy="1077783"/>
          </a:xfrm>
        </p:grpSpPr>
        <p:sp>
          <p:nvSpPr>
            <p:cNvPr id="8" name="AutoShape 8"/>
            <p:cNvSpPr/>
            <p:nvPr/>
          </p:nvSpPr>
          <p:spPr>
            <a:xfrm>
              <a:off x="0" y="0"/>
              <a:ext cx="21640800" cy="1077783"/>
            </a:xfrm>
            <a:prstGeom prst="rect">
              <a:avLst/>
            </a:prstGeom>
            <a:solidFill>
              <a:srgbClr val="053D57"/>
            </a:solidFill>
          </p:spPr>
        </p:sp>
        <p:sp>
          <p:nvSpPr>
            <p:cNvPr id="9" name="TextBox 9"/>
            <p:cNvSpPr txBox="1"/>
            <p:nvPr/>
          </p:nvSpPr>
          <p:spPr>
            <a:xfrm>
              <a:off x="4317203" y="320115"/>
              <a:ext cx="11950520" cy="427468"/>
            </a:xfrm>
            <a:prstGeom prst="rect">
              <a:avLst/>
            </a:prstGeom>
          </p:spPr>
          <p:txBody>
            <a:bodyPr wrap="square" lIns="0" tIns="0" rIns="0" bIns="0" rtlCol="0" anchor="t">
              <a:spAutoFit/>
            </a:bodyPr>
            <a:lstStyle/>
            <a:p>
              <a:pPr algn="ctr">
                <a:lnSpc>
                  <a:spcPts val="2520"/>
                </a:lnSpc>
              </a:pPr>
              <a:r>
                <a:rPr lang="en-US" sz="2400" spc="144" dirty="0">
                  <a:solidFill>
                    <a:srgbClr val="F8FBFD"/>
                  </a:solidFill>
                  <a:latin typeface="Roboto"/>
                </a:rPr>
                <a:t>EPA BUILDING BLOCKS FOR REGIONAL RESILIENCE</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rcRect t="12500" b="12500"/>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028700" y="1028700"/>
            <a:ext cx="16230600" cy="76200"/>
          </a:xfrm>
          <a:prstGeom prst="rect">
            <a:avLst/>
          </a:prstGeom>
          <a:solidFill>
            <a:srgbClr val="053D57"/>
          </a:solidFill>
        </p:spPr>
      </p:sp>
      <p:sp>
        <p:nvSpPr>
          <p:cNvPr id="4" name="AutoShape 4"/>
          <p:cNvSpPr/>
          <p:nvPr/>
        </p:nvSpPr>
        <p:spPr>
          <a:xfrm>
            <a:off x="1028700" y="9707263"/>
            <a:ext cx="16230600" cy="808337"/>
          </a:xfrm>
          <a:prstGeom prst="rect">
            <a:avLst/>
          </a:prstGeom>
          <a:solidFill>
            <a:srgbClr val="053D57"/>
          </a:solidFill>
        </p:spPr>
      </p:sp>
      <p:grpSp>
        <p:nvGrpSpPr>
          <p:cNvPr id="6" name="Group 6"/>
          <p:cNvGrpSpPr/>
          <p:nvPr/>
        </p:nvGrpSpPr>
        <p:grpSpPr>
          <a:xfrm>
            <a:off x="4415991" y="3645968"/>
            <a:ext cx="9456019" cy="2912470"/>
            <a:chOff x="0" y="-256713"/>
            <a:chExt cx="12608025" cy="3883293"/>
          </a:xfrm>
        </p:grpSpPr>
        <p:sp>
          <p:nvSpPr>
            <p:cNvPr id="7" name="TextBox 7"/>
            <p:cNvSpPr txBox="1"/>
            <p:nvPr/>
          </p:nvSpPr>
          <p:spPr>
            <a:xfrm>
              <a:off x="1465493" y="-256713"/>
              <a:ext cx="9969321" cy="581356"/>
            </a:xfrm>
            <a:prstGeom prst="rect">
              <a:avLst/>
            </a:prstGeom>
          </p:spPr>
          <p:txBody>
            <a:bodyPr wrap="square" lIns="0" tIns="0" rIns="0" bIns="0" rtlCol="0" anchor="t">
              <a:spAutoFit/>
            </a:bodyPr>
            <a:lstStyle/>
            <a:p>
              <a:pPr algn="ctr">
                <a:lnSpc>
                  <a:spcPts val="3360"/>
                </a:lnSpc>
              </a:pPr>
              <a:r>
                <a:rPr lang="en-US" sz="4000" spc="280" dirty="0">
                  <a:solidFill>
                    <a:srgbClr val="053D57"/>
                  </a:solidFill>
                  <a:latin typeface="Arvo"/>
                </a:rPr>
                <a:t>SOUTHERN MINNESOTA</a:t>
              </a:r>
            </a:p>
          </p:txBody>
        </p:sp>
        <p:sp>
          <p:nvSpPr>
            <p:cNvPr id="8" name="TextBox 8"/>
            <p:cNvSpPr txBox="1"/>
            <p:nvPr/>
          </p:nvSpPr>
          <p:spPr>
            <a:xfrm>
              <a:off x="1465493" y="2873133"/>
              <a:ext cx="9677040" cy="606860"/>
            </a:xfrm>
            <a:prstGeom prst="rect">
              <a:avLst/>
            </a:prstGeom>
          </p:spPr>
          <p:txBody>
            <a:bodyPr lIns="0" tIns="0" rIns="0" bIns="0" rtlCol="0" anchor="t">
              <a:spAutoFit/>
            </a:bodyPr>
            <a:lstStyle/>
            <a:p>
              <a:pPr algn="ctr">
                <a:lnSpc>
                  <a:spcPts val="3959"/>
                </a:lnSpc>
              </a:pPr>
              <a:endParaRPr dirty="0"/>
            </a:p>
          </p:txBody>
        </p:sp>
        <p:sp>
          <p:nvSpPr>
            <p:cNvPr id="9" name="TextBox 9"/>
            <p:cNvSpPr txBox="1"/>
            <p:nvPr/>
          </p:nvSpPr>
          <p:spPr>
            <a:xfrm>
              <a:off x="0" y="993380"/>
              <a:ext cx="12608025" cy="2633200"/>
            </a:xfrm>
            <a:prstGeom prst="rect">
              <a:avLst/>
            </a:prstGeom>
          </p:spPr>
          <p:txBody>
            <a:bodyPr lIns="0" tIns="0" rIns="0" bIns="0" rtlCol="0" anchor="t">
              <a:spAutoFit/>
            </a:bodyPr>
            <a:lstStyle/>
            <a:p>
              <a:pPr algn="ctr">
                <a:lnSpc>
                  <a:spcPts val="7679"/>
                </a:lnSpc>
              </a:pPr>
              <a:r>
                <a:rPr lang="en-US" sz="7200" spc="127" dirty="0">
                  <a:solidFill>
                    <a:srgbClr val="053D57"/>
                  </a:solidFill>
                  <a:latin typeface="Arvo"/>
                </a:rPr>
                <a:t>Recap from Workshops 1 &amp; 2</a:t>
              </a:r>
            </a:p>
          </p:txBody>
        </p:sp>
      </p:grpSp>
      <p:sp>
        <p:nvSpPr>
          <p:cNvPr id="11" name="TextBox 9">
            <a:extLst>
              <a:ext uri="{FF2B5EF4-FFF2-40B4-BE49-F238E27FC236}">
                <a16:creationId xmlns:a16="http://schemas.microsoft.com/office/drawing/2014/main" id="{834FBB55-9148-4CBF-BC14-61BFD3A0D38D}"/>
              </a:ext>
            </a:extLst>
          </p:cNvPr>
          <p:cNvSpPr txBox="1"/>
          <p:nvPr/>
        </p:nvSpPr>
        <p:spPr>
          <a:xfrm>
            <a:off x="4266602" y="9966399"/>
            <a:ext cx="8962890" cy="320601"/>
          </a:xfrm>
          <a:prstGeom prst="rect">
            <a:avLst/>
          </a:prstGeom>
        </p:spPr>
        <p:txBody>
          <a:bodyPr wrap="square" lIns="0" tIns="0" rIns="0" bIns="0" rtlCol="0" anchor="t">
            <a:spAutoFit/>
          </a:bodyPr>
          <a:lstStyle/>
          <a:p>
            <a:pPr algn="ctr">
              <a:lnSpc>
                <a:spcPts val="2520"/>
              </a:lnSpc>
            </a:pPr>
            <a:r>
              <a:rPr lang="en-US" sz="2400" spc="144" dirty="0">
                <a:solidFill>
                  <a:srgbClr val="F8FBFD"/>
                </a:solidFill>
                <a:latin typeface="Roboto"/>
              </a:rPr>
              <a:t>EPA BUILDING BLOCKS FOR REGIONAL RESILIENCE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9768637"/>
            <a:ext cx="16230600" cy="808337"/>
            <a:chOff x="0" y="0"/>
            <a:chExt cx="21640800" cy="1077783"/>
          </a:xfrm>
        </p:grpSpPr>
        <p:sp>
          <p:nvSpPr>
            <p:cNvPr id="3" name="AutoShape 3"/>
            <p:cNvSpPr/>
            <p:nvPr/>
          </p:nvSpPr>
          <p:spPr>
            <a:xfrm>
              <a:off x="0" y="0"/>
              <a:ext cx="21640800" cy="1077783"/>
            </a:xfrm>
            <a:prstGeom prst="rect">
              <a:avLst/>
            </a:prstGeom>
            <a:solidFill>
              <a:srgbClr val="053D57"/>
            </a:solidFill>
          </p:spPr>
        </p:sp>
        <p:sp>
          <p:nvSpPr>
            <p:cNvPr id="4" name="TextBox 4"/>
            <p:cNvSpPr txBox="1"/>
            <p:nvPr/>
          </p:nvSpPr>
          <p:spPr>
            <a:xfrm>
              <a:off x="5981880" y="129390"/>
              <a:ext cx="9677040" cy="414993"/>
            </a:xfrm>
            <a:prstGeom prst="rect">
              <a:avLst/>
            </a:prstGeom>
          </p:spPr>
          <p:txBody>
            <a:bodyPr lIns="0" tIns="0" rIns="0" bIns="0" rtlCol="0" anchor="t">
              <a:spAutoFit/>
            </a:bodyPr>
            <a:lstStyle/>
            <a:p>
              <a:pPr algn="ctr">
                <a:lnSpc>
                  <a:spcPts val="2520"/>
                </a:lnSpc>
              </a:pPr>
              <a:r>
                <a:rPr lang="en-US" sz="1800" spc="144">
                  <a:solidFill>
                    <a:srgbClr val="F8FBFD"/>
                  </a:solidFill>
                  <a:latin typeface="Roboto"/>
                </a:rPr>
                <a:t>EPA BUILDING BLOCKS FOR REGIONAL RESILIENCE</a:t>
              </a:r>
            </a:p>
          </p:txBody>
        </p:sp>
      </p:grpSp>
      <p:sp>
        <p:nvSpPr>
          <p:cNvPr id="5" name="AutoShape 5"/>
          <p:cNvSpPr/>
          <p:nvPr/>
        </p:nvSpPr>
        <p:spPr>
          <a:xfrm>
            <a:off x="1028700" y="3654252"/>
            <a:ext cx="16230600" cy="123387"/>
          </a:xfrm>
          <a:prstGeom prst="rect">
            <a:avLst/>
          </a:prstGeom>
          <a:solidFill>
            <a:srgbClr val="053D57"/>
          </a:solidFill>
        </p:spPr>
      </p:sp>
      <p:grpSp>
        <p:nvGrpSpPr>
          <p:cNvPr id="6" name="Group 6"/>
          <p:cNvGrpSpPr/>
          <p:nvPr/>
        </p:nvGrpSpPr>
        <p:grpSpPr>
          <a:xfrm>
            <a:off x="2377743" y="3456977"/>
            <a:ext cx="517937" cy="517937"/>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7BCC7"/>
            </a:solidFill>
          </p:spPr>
        </p:sp>
      </p:grpSp>
      <p:grpSp>
        <p:nvGrpSpPr>
          <p:cNvPr id="8" name="Group 8"/>
          <p:cNvGrpSpPr/>
          <p:nvPr/>
        </p:nvGrpSpPr>
        <p:grpSpPr>
          <a:xfrm>
            <a:off x="5753339" y="3456977"/>
            <a:ext cx="517937" cy="517937"/>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7BCC7"/>
            </a:solidFill>
          </p:spPr>
        </p:sp>
      </p:grpSp>
      <p:grpSp>
        <p:nvGrpSpPr>
          <p:cNvPr id="10" name="Group 10"/>
          <p:cNvGrpSpPr/>
          <p:nvPr/>
        </p:nvGrpSpPr>
        <p:grpSpPr>
          <a:xfrm>
            <a:off x="9057199" y="3456977"/>
            <a:ext cx="517937" cy="517937"/>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7BCC7"/>
            </a:solidFill>
          </p:spPr>
        </p:sp>
      </p:grpSp>
      <p:grpSp>
        <p:nvGrpSpPr>
          <p:cNvPr id="12" name="Group 12"/>
          <p:cNvGrpSpPr/>
          <p:nvPr/>
        </p:nvGrpSpPr>
        <p:grpSpPr>
          <a:xfrm>
            <a:off x="12260627" y="3456977"/>
            <a:ext cx="517937" cy="517937"/>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7BCC7"/>
            </a:solidFill>
          </p:spPr>
        </p:sp>
      </p:grpSp>
      <p:grpSp>
        <p:nvGrpSpPr>
          <p:cNvPr id="14" name="Group 14"/>
          <p:cNvGrpSpPr/>
          <p:nvPr/>
        </p:nvGrpSpPr>
        <p:grpSpPr>
          <a:xfrm>
            <a:off x="15392320" y="3456977"/>
            <a:ext cx="517937" cy="517937"/>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7BCC7"/>
            </a:solidFill>
          </p:spPr>
        </p:sp>
      </p:grpSp>
      <p:sp>
        <p:nvSpPr>
          <p:cNvPr id="16" name="TextBox 16"/>
          <p:cNvSpPr txBox="1"/>
          <p:nvPr/>
        </p:nvSpPr>
        <p:spPr>
          <a:xfrm>
            <a:off x="7747475" y="4420006"/>
            <a:ext cx="3137384" cy="4847481"/>
          </a:xfrm>
          <a:prstGeom prst="rect">
            <a:avLst/>
          </a:prstGeom>
        </p:spPr>
        <p:txBody>
          <a:bodyPr lIns="0" tIns="0" rIns="0" bIns="0" rtlCol="0" anchor="t">
            <a:spAutoFit/>
          </a:bodyPr>
          <a:lstStyle/>
          <a:p>
            <a:pPr algn="ctr">
              <a:lnSpc>
                <a:spcPts val="4200"/>
              </a:lnSpc>
            </a:pPr>
            <a:r>
              <a:rPr lang="en-US" sz="2800" spc="168" dirty="0">
                <a:solidFill>
                  <a:srgbClr val="053D57"/>
                </a:solidFill>
                <a:latin typeface="Roboto"/>
              </a:rPr>
              <a:t>Reduce tillage by encouraging alternative residue management methods such as </a:t>
            </a:r>
            <a:r>
              <a:rPr lang="en-US" sz="2800" b="1" spc="168" dirty="0">
                <a:solidFill>
                  <a:srgbClr val="053D57"/>
                </a:solidFill>
                <a:latin typeface="Roboto"/>
              </a:rPr>
              <a:t>cover crops and crop rotation</a:t>
            </a:r>
            <a:r>
              <a:rPr lang="en-US" sz="2800" spc="168" dirty="0">
                <a:solidFill>
                  <a:srgbClr val="053D57"/>
                </a:solidFill>
                <a:latin typeface="Roboto"/>
              </a:rPr>
              <a:t>.</a:t>
            </a:r>
          </a:p>
          <a:p>
            <a:pPr algn="ctr">
              <a:lnSpc>
                <a:spcPts val="4200"/>
              </a:lnSpc>
            </a:pPr>
            <a:endParaRPr lang="en-US" sz="2800" spc="168" dirty="0">
              <a:solidFill>
                <a:srgbClr val="053D57"/>
              </a:solidFill>
              <a:latin typeface="Roboto"/>
            </a:endParaRPr>
          </a:p>
        </p:txBody>
      </p:sp>
      <p:pic>
        <p:nvPicPr>
          <p:cNvPr id="17" name="Picture 17"/>
          <p:cNvPicPr>
            <a:picLocks noChangeAspect="1"/>
          </p:cNvPicPr>
          <p:nvPr/>
        </p:nvPicPr>
        <p:blipFill>
          <a:blip r:embed="rId3"/>
          <a:srcRect/>
          <a:stretch>
            <a:fillRect/>
          </a:stretch>
        </p:blipFill>
        <p:spPr>
          <a:xfrm>
            <a:off x="2283174" y="3375620"/>
            <a:ext cx="707075" cy="707075"/>
          </a:xfrm>
          <a:prstGeom prst="rect">
            <a:avLst/>
          </a:prstGeom>
        </p:spPr>
      </p:pic>
      <p:pic>
        <p:nvPicPr>
          <p:cNvPr id="18" name="Picture 18"/>
          <p:cNvPicPr>
            <a:picLocks noChangeAspect="1"/>
          </p:cNvPicPr>
          <p:nvPr/>
        </p:nvPicPr>
        <p:blipFill>
          <a:blip r:embed="rId4"/>
          <a:srcRect/>
          <a:stretch>
            <a:fillRect/>
          </a:stretch>
        </p:blipFill>
        <p:spPr>
          <a:xfrm>
            <a:off x="5677849" y="3387354"/>
            <a:ext cx="668917" cy="668917"/>
          </a:xfrm>
          <a:prstGeom prst="rect">
            <a:avLst/>
          </a:prstGeom>
        </p:spPr>
      </p:pic>
      <p:pic>
        <p:nvPicPr>
          <p:cNvPr id="19" name="Picture 19"/>
          <p:cNvPicPr>
            <a:picLocks noChangeAspect="1"/>
          </p:cNvPicPr>
          <p:nvPr/>
        </p:nvPicPr>
        <p:blipFill>
          <a:blip r:embed="rId5"/>
          <a:srcRect/>
          <a:stretch>
            <a:fillRect/>
          </a:stretch>
        </p:blipFill>
        <p:spPr>
          <a:xfrm>
            <a:off x="8975842" y="3375620"/>
            <a:ext cx="680651" cy="680651"/>
          </a:xfrm>
          <a:prstGeom prst="rect">
            <a:avLst/>
          </a:prstGeom>
        </p:spPr>
      </p:pic>
      <p:pic>
        <p:nvPicPr>
          <p:cNvPr id="20" name="Picture 20"/>
          <p:cNvPicPr>
            <a:picLocks noChangeAspect="1"/>
          </p:cNvPicPr>
          <p:nvPr/>
        </p:nvPicPr>
        <p:blipFill>
          <a:blip r:embed="rId6"/>
          <a:srcRect/>
          <a:stretch>
            <a:fillRect/>
          </a:stretch>
        </p:blipFill>
        <p:spPr>
          <a:xfrm>
            <a:off x="12183991" y="3387354"/>
            <a:ext cx="671210" cy="671210"/>
          </a:xfrm>
          <a:prstGeom prst="rect">
            <a:avLst/>
          </a:prstGeom>
        </p:spPr>
      </p:pic>
      <p:pic>
        <p:nvPicPr>
          <p:cNvPr id="21" name="Picture 21"/>
          <p:cNvPicPr>
            <a:picLocks noChangeAspect="1"/>
          </p:cNvPicPr>
          <p:nvPr/>
        </p:nvPicPr>
        <p:blipFill>
          <a:blip r:embed="rId7"/>
          <a:srcRect/>
          <a:stretch>
            <a:fillRect/>
          </a:stretch>
        </p:blipFill>
        <p:spPr>
          <a:xfrm>
            <a:off x="15307285" y="3377810"/>
            <a:ext cx="688007" cy="688007"/>
          </a:xfrm>
          <a:prstGeom prst="rect">
            <a:avLst/>
          </a:prstGeom>
        </p:spPr>
      </p:pic>
      <p:sp>
        <p:nvSpPr>
          <p:cNvPr id="22" name="TextBox 22"/>
          <p:cNvSpPr txBox="1"/>
          <p:nvPr/>
        </p:nvSpPr>
        <p:spPr>
          <a:xfrm>
            <a:off x="4100351" y="1009650"/>
            <a:ext cx="10087299" cy="995143"/>
          </a:xfrm>
          <a:prstGeom prst="rect">
            <a:avLst/>
          </a:prstGeom>
        </p:spPr>
        <p:txBody>
          <a:bodyPr lIns="0" tIns="0" rIns="0" bIns="0" rtlCol="0" anchor="t">
            <a:spAutoFit/>
          </a:bodyPr>
          <a:lstStyle/>
          <a:p>
            <a:pPr algn="ctr">
              <a:lnSpc>
                <a:spcPts val="7680"/>
              </a:lnSpc>
            </a:pPr>
            <a:r>
              <a:rPr lang="en-US" sz="6400" spc="128">
                <a:solidFill>
                  <a:srgbClr val="053D57"/>
                </a:solidFill>
                <a:latin typeface="Arvo"/>
              </a:rPr>
              <a:t>Break-out Rooms</a:t>
            </a:r>
          </a:p>
        </p:txBody>
      </p:sp>
      <p:sp>
        <p:nvSpPr>
          <p:cNvPr id="23" name="TextBox 23"/>
          <p:cNvSpPr txBox="1"/>
          <p:nvPr/>
        </p:nvSpPr>
        <p:spPr>
          <a:xfrm>
            <a:off x="1166043" y="4420006"/>
            <a:ext cx="2941337" cy="3385542"/>
          </a:xfrm>
          <a:prstGeom prst="rect">
            <a:avLst/>
          </a:prstGeom>
        </p:spPr>
        <p:txBody>
          <a:bodyPr lIns="0" tIns="0" rIns="0" bIns="0" rtlCol="0" anchor="t">
            <a:spAutoFit/>
          </a:bodyPr>
          <a:lstStyle/>
          <a:p>
            <a:pPr algn="ctr">
              <a:lnSpc>
                <a:spcPts val="4200"/>
              </a:lnSpc>
            </a:pPr>
            <a:r>
              <a:rPr lang="en-US" sz="2800" spc="168" dirty="0">
                <a:solidFill>
                  <a:srgbClr val="053D57"/>
                </a:solidFill>
                <a:latin typeface="Roboto"/>
              </a:rPr>
              <a:t> Manage </a:t>
            </a:r>
            <a:r>
              <a:rPr lang="en-US" sz="2800" b="1" spc="168" dirty="0">
                <a:solidFill>
                  <a:srgbClr val="053D57"/>
                </a:solidFill>
                <a:latin typeface="Roboto"/>
              </a:rPr>
              <a:t>tile drainage</a:t>
            </a:r>
            <a:r>
              <a:rPr lang="en-US" sz="2800" spc="168" dirty="0">
                <a:solidFill>
                  <a:srgbClr val="053D57"/>
                </a:solidFill>
                <a:latin typeface="Roboto"/>
              </a:rPr>
              <a:t> during extreme precipitation events.</a:t>
            </a:r>
          </a:p>
          <a:p>
            <a:pPr>
              <a:lnSpc>
                <a:spcPts val="2179"/>
              </a:lnSpc>
            </a:pPr>
            <a:endParaRPr lang="en-US" sz="2800" spc="168" dirty="0">
              <a:solidFill>
                <a:srgbClr val="053D57"/>
              </a:solidFill>
              <a:latin typeface="Roboto"/>
            </a:endParaRPr>
          </a:p>
          <a:p>
            <a:pPr algn="ctr">
              <a:lnSpc>
                <a:spcPts val="3150"/>
              </a:lnSpc>
            </a:pPr>
            <a:r>
              <a:rPr lang="en-US" sz="2800" spc="126" dirty="0">
                <a:solidFill>
                  <a:srgbClr val="000000"/>
                </a:solidFill>
                <a:latin typeface="Roboto"/>
              </a:rPr>
              <a:t>	</a:t>
            </a:r>
          </a:p>
        </p:txBody>
      </p:sp>
      <p:sp>
        <p:nvSpPr>
          <p:cNvPr id="24" name="TextBox 24"/>
          <p:cNvSpPr txBox="1"/>
          <p:nvPr/>
        </p:nvSpPr>
        <p:spPr>
          <a:xfrm>
            <a:off x="4678983" y="4420006"/>
            <a:ext cx="2666650" cy="3770263"/>
          </a:xfrm>
          <a:prstGeom prst="rect">
            <a:avLst/>
          </a:prstGeom>
        </p:spPr>
        <p:txBody>
          <a:bodyPr lIns="0" tIns="0" rIns="0" bIns="0" rtlCol="0" anchor="t">
            <a:spAutoFit/>
          </a:bodyPr>
          <a:lstStyle/>
          <a:p>
            <a:pPr algn="ctr">
              <a:lnSpc>
                <a:spcPts val="4200"/>
              </a:lnSpc>
            </a:pPr>
            <a:r>
              <a:rPr lang="en-US" sz="2800" spc="168" dirty="0">
                <a:solidFill>
                  <a:srgbClr val="053D57"/>
                </a:solidFill>
                <a:latin typeface="Roboto"/>
              </a:rPr>
              <a:t>Reduce stormwater runoff through </a:t>
            </a:r>
            <a:r>
              <a:rPr lang="en-US" sz="2800" b="1" spc="168" dirty="0">
                <a:solidFill>
                  <a:srgbClr val="053D57"/>
                </a:solidFill>
                <a:latin typeface="Roboto"/>
              </a:rPr>
              <a:t>nature-based solutions</a:t>
            </a:r>
            <a:r>
              <a:rPr lang="en-US" sz="2800" spc="168" dirty="0">
                <a:solidFill>
                  <a:srgbClr val="053D57"/>
                </a:solidFill>
                <a:latin typeface="Roboto"/>
              </a:rPr>
              <a:t> such as vegetative buffers.</a:t>
            </a:r>
          </a:p>
        </p:txBody>
      </p:sp>
      <p:sp>
        <p:nvSpPr>
          <p:cNvPr id="25" name="TextBox 25"/>
          <p:cNvSpPr txBox="1"/>
          <p:nvPr/>
        </p:nvSpPr>
        <p:spPr>
          <a:xfrm>
            <a:off x="11186271" y="4420006"/>
            <a:ext cx="3001379" cy="3103414"/>
          </a:xfrm>
          <a:prstGeom prst="rect">
            <a:avLst/>
          </a:prstGeom>
        </p:spPr>
        <p:txBody>
          <a:bodyPr lIns="0" tIns="0" rIns="0" bIns="0" rtlCol="0" anchor="t">
            <a:spAutoFit/>
          </a:bodyPr>
          <a:lstStyle/>
          <a:p>
            <a:pPr algn="ctr">
              <a:lnSpc>
                <a:spcPts val="4200"/>
              </a:lnSpc>
            </a:pPr>
            <a:r>
              <a:rPr lang="en-US" sz="2800" b="1" spc="168" dirty="0">
                <a:solidFill>
                  <a:srgbClr val="053D57"/>
                </a:solidFill>
                <a:latin typeface="Roboto"/>
              </a:rPr>
              <a:t>Mitigation in </a:t>
            </a:r>
            <a:br>
              <a:rPr lang="en-US" sz="2800" b="1" spc="168" dirty="0">
                <a:solidFill>
                  <a:srgbClr val="053D57"/>
                </a:solidFill>
                <a:latin typeface="Roboto"/>
              </a:rPr>
            </a:br>
            <a:r>
              <a:rPr lang="en-US" sz="2800" b="1" spc="168" dirty="0">
                <a:solidFill>
                  <a:srgbClr val="053D57"/>
                </a:solidFill>
                <a:latin typeface="Roboto"/>
              </a:rPr>
              <a:t>flood-prone areas </a:t>
            </a:r>
            <a:r>
              <a:rPr lang="en-US" sz="2800" spc="168" dirty="0">
                <a:solidFill>
                  <a:srgbClr val="053D57"/>
                </a:solidFill>
                <a:latin typeface="Roboto"/>
              </a:rPr>
              <a:t>and restore flood plains.</a:t>
            </a:r>
          </a:p>
          <a:p>
            <a:pPr algn="ctr">
              <a:lnSpc>
                <a:spcPts val="3150"/>
              </a:lnSpc>
            </a:pPr>
            <a:r>
              <a:rPr lang="en-US" sz="2800" spc="126" dirty="0">
                <a:solidFill>
                  <a:srgbClr val="053D57"/>
                </a:solidFill>
                <a:latin typeface="Roboto"/>
              </a:rPr>
              <a:t>	</a:t>
            </a:r>
          </a:p>
        </p:txBody>
      </p:sp>
      <p:sp>
        <p:nvSpPr>
          <p:cNvPr id="26" name="TextBox 26"/>
          <p:cNvSpPr txBox="1"/>
          <p:nvPr/>
        </p:nvSpPr>
        <p:spPr>
          <a:xfrm>
            <a:off x="14249179" y="4420006"/>
            <a:ext cx="3010121" cy="2154436"/>
          </a:xfrm>
          <a:prstGeom prst="rect">
            <a:avLst/>
          </a:prstGeom>
        </p:spPr>
        <p:txBody>
          <a:bodyPr lIns="0" tIns="0" rIns="0" bIns="0" rtlCol="0" anchor="t">
            <a:spAutoFit/>
          </a:bodyPr>
          <a:lstStyle/>
          <a:p>
            <a:pPr algn="ctr">
              <a:lnSpc>
                <a:spcPts val="4200"/>
              </a:lnSpc>
            </a:pPr>
            <a:r>
              <a:rPr lang="en-US" sz="2800" spc="168" dirty="0">
                <a:solidFill>
                  <a:srgbClr val="053D57"/>
                </a:solidFill>
                <a:latin typeface="Roboto"/>
              </a:rPr>
              <a:t>Promote </a:t>
            </a:r>
            <a:r>
              <a:rPr lang="en-US" sz="2800" b="1" spc="168" dirty="0">
                <a:solidFill>
                  <a:srgbClr val="053D57"/>
                </a:solidFill>
                <a:latin typeface="Roboto"/>
              </a:rPr>
              <a:t>water harvesting, collection and storage.</a:t>
            </a:r>
          </a:p>
        </p:txBody>
      </p:sp>
    </p:spTree>
    <p:extLst>
      <p:ext uri="{BB962C8B-B14F-4D97-AF65-F5344CB8AC3E}">
        <p14:creationId xmlns:p14="http://schemas.microsoft.com/office/powerpoint/2010/main" val="670374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rcRect t="12500" b="12500"/>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028700" y="1028700"/>
            <a:ext cx="16230600" cy="76200"/>
          </a:xfrm>
          <a:prstGeom prst="rect">
            <a:avLst/>
          </a:prstGeom>
          <a:solidFill>
            <a:srgbClr val="F8FBFD"/>
          </a:solidFill>
        </p:spPr>
      </p:sp>
      <p:grpSp>
        <p:nvGrpSpPr>
          <p:cNvPr id="3" name="Group 3"/>
          <p:cNvGrpSpPr/>
          <p:nvPr/>
        </p:nvGrpSpPr>
        <p:grpSpPr>
          <a:xfrm>
            <a:off x="1028700" y="9707263"/>
            <a:ext cx="16230600" cy="808337"/>
            <a:chOff x="0" y="0"/>
            <a:chExt cx="21640800" cy="1077783"/>
          </a:xfrm>
        </p:grpSpPr>
        <p:sp>
          <p:nvSpPr>
            <p:cNvPr id="4" name="AutoShape 4"/>
            <p:cNvSpPr/>
            <p:nvPr/>
          </p:nvSpPr>
          <p:spPr>
            <a:xfrm>
              <a:off x="0" y="0"/>
              <a:ext cx="21640800" cy="1077783"/>
            </a:xfrm>
            <a:prstGeom prst="rect">
              <a:avLst/>
            </a:prstGeom>
            <a:solidFill>
              <a:srgbClr val="F8FBFD"/>
            </a:solidFill>
          </p:spPr>
        </p:sp>
        <p:sp>
          <p:nvSpPr>
            <p:cNvPr id="5" name="TextBox 5"/>
            <p:cNvSpPr txBox="1"/>
            <p:nvPr/>
          </p:nvSpPr>
          <p:spPr>
            <a:xfrm>
              <a:off x="4699360" y="315783"/>
              <a:ext cx="12217040" cy="427468"/>
            </a:xfrm>
            <a:prstGeom prst="rect">
              <a:avLst/>
            </a:prstGeom>
          </p:spPr>
          <p:txBody>
            <a:bodyPr wrap="square" lIns="0" tIns="0" rIns="0" bIns="0" rtlCol="0" anchor="t">
              <a:spAutoFit/>
            </a:bodyPr>
            <a:lstStyle/>
            <a:p>
              <a:pPr marL="0" marR="0" lvl="0" indent="0" algn="ctr" defTabSz="914400" rtl="0" eaLnBrk="1" fontAlgn="auto" latinLnBrk="0" hangingPunct="1">
                <a:lnSpc>
                  <a:spcPts val="2520"/>
                </a:lnSpc>
                <a:spcBef>
                  <a:spcPts val="0"/>
                </a:spcBef>
                <a:spcAft>
                  <a:spcPts val="0"/>
                </a:spcAft>
                <a:buClrTx/>
                <a:buSzTx/>
                <a:buFontTx/>
                <a:buNone/>
                <a:tabLst/>
                <a:defRPr/>
              </a:pPr>
              <a:r>
                <a:rPr kumimoji="0" lang="en-US" sz="2400" b="0" i="0" u="none" strike="noStrike" kern="1200" cap="none" spc="144" normalizeH="0" baseline="0" noProof="0">
                  <a:ln>
                    <a:noFill/>
                  </a:ln>
                  <a:solidFill>
                    <a:srgbClr val="053D57"/>
                  </a:solidFill>
                  <a:effectLst/>
                  <a:uLnTx/>
                  <a:uFillTx/>
                  <a:latin typeface="Roboto"/>
                  <a:ea typeface="+mn-ea"/>
                  <a:cs typeface="+mn-cs"/>
                </a:rPr>
                <a:t>EPA BUILDING BLOCKS FOR REGIONAL RESILIENCE</a:t>
              </a:r>
            </a:p>
          </p:txBody>
        </p:sp>
      </p:grpSp>
      <p:sp>
        <p:nvSpPr>
          <p:cNvPr id="7" name="TextBox 7"/>
          <p:cNvSpPr txBox="1"/>
          <p:nvPr/>
        </p:nvSpPr>
        <p:spPr>
          <a:xfrm>
            <a:off x="2276610" y="4492704"/>
            <a:ext cx="13839690" cy="1107996"/>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56" normalizeH="0" baseline="0" noProof="0" dirty="0">
                <a:ln>
                  <a:noFill/>
                </a:ln>
                <a:solidFill>
                  <a:srgbClr val="F8FBFD"/>
                </a:solidFill>
                <a:effectLst/>
                <a:uLnTx/>
                <a:uFillTx/>
                <a:latin typeface="Arvo"/>
                <a:ea typeface="+mn-ea"/>
                <a:cs typeface="+mn-cs"/>
              </a:rPr>
              <a:t>"The most successful projects have long-term, predictable funding from a wide variety of sources."</a:t>
            </a:r>
          </a:p>
        </p:txBody>
      </p:sp>
      <p:sp>
        <p:nvSpPr>
          <p:cNvPr id="8" name="TextBox 8"/>
          <p:cNvSpPr txBox="1"/>
          <p:nvPr/>
        </p:nvSpPr>
        <p:spPr>
          <a:xfrm>
            <a:off x="4676910" y="6941119"/>
            <a:ext cx="9039090" cy="1231106"/>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192" normalizeH="0" baseline="0" noProof="0" dirty="0">
                <a:ln>
                  <a:noFill/>
                </a:ln>
                <a:solidFill>
                  <a:prstClr val="white"/>
                </a:solidFill>
                <a:effectLst/>
                <a:uLnTx/>
                <a:uFillTx/>
                <a:latin typeface="Roboto"/>
                <a:ea typeface="+mn-ea"/>
                <a:cs typeface="+mn-cs"/>
              </a:rPr>
              <a:t>FLOOD FUNDING 101 VIDEO &amp; FUNDING STRATEGIES HANDOUT</a:t>
            </a:r>
          </a:p>
        </p:txBody>
      </p:sp>
      <p:pic>
        <p:nvPicPr>
          <p:cNvPr id="10" name="Picture 9" descr="A picture containing drawing&#10;&#10;Description automatically generated">
            <a:extLst>
              <a:ext uri="{FF2B5EF4-FFF2-40B4-BE49-F238E27FC236}">
                <a16:creationId xmlns:a16="http://schemas.microsoft.com/office/drawing/2014/main" id="{53414814-3301-874D-BEB9-0058A45DA0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2762" y="1485900"/>
            <a:ext cx="7722476" cy="1643456"/>
          </a:xfrm>
          <a:prstGeom prst="rect">
            <a:avLst/>
          </a:prstGeom>
        </p:spPr>
      </p:pic>
    </p:spTree>
    <p:extLst>
      <p:ext uri="{BB962C8B-B14F-4D97-AF65-F5344CB8AC3E}">
        <p14:creationId xmlns:p14="http://schemas.microsoft.com/office/powerpoint/2010/main" val="3786790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53D57"/>
        </a:solidFill>
        <a:effectLst/>
      </p:bgPr>
    </p:bg>
    <p:spTree>
      <p:nvGrpSpPr>
        <p:cNvPr id="1" name=""/>
        <p:cNvGrpSpPr/>
        <p:nvPr/>
      </p:nvGrpSpPr>
      <p:grpSpPr>
        <a:xfrm>
          <a:off x="0" y="0"/>
          <a:ext cx="0" cy="0"/>
          <a:chOff x="0" y="0"/>
          <a:chExt cx="0" cy="0"/>
        </a:xfrm>
      </p:grpSpPr>
      <p:sp>
        <p:nvSpPr>
          <p:cNvPr id="2" name="AutoShape 2"/>
          <p:cNvSpPr/>
          <p:nvPr/>
        </p:nvSpPr>
        <p:spPr>
          <a:xfrm>
            <a:off x="838200" y="2256628"/>
            <a:ext cx="16230600" cy="76200"/>
          </a:xfrm>
          <a:prstGeom prst="rect">
            <a:avLst/>
          </a:prstGeom>
          <a:solidFill>
            <a:srgbClr val="F8FBFD"/>
          </a:solidFill>
        </p:spPr>
      </p:sp>
      <p:grpSp>
        <p:nvGrpSpPr>
          <p:cNvPr id="4" name="Group 4"/>
          <p:cNvGrpSpPr/>
          <p:nvPr/>
        </p:nvGrpSpPr>
        <p:grpSpPr>
          <a:xfrm>
            <a:off x="1028700" y="9707263"/>
            <a:ext cx="16230600" cy="808337"/>
            <a:chOff x="0" y="0"/>
            <a:chExt cx="21640800" cy="1077783"/>
          </a:xfrm>
        </p:grpSpPr>
        <p:sp>
          <p:nvSpPr>
            <p:cNvPr id="5" name="AutoShape 5"/>
            <p:cNvSpPr/>
            <p:nvPr/>
          </p:nvSpPr>
          <p:spPr>
            <a:xfrm>
              <a:off x="0" y="0"/>
              <a:ext cx="21640800" cy="1077783"/>
            </a:xfrm>
            <a:prstGeom prst="rect">
              <a:avLst/>
            </a:prstGeom>
            <a:solidFill>
              <a:srgbClr val="F8FBFD"/>
            </a:solidFill>
          </p:spPr>
        </p:sp>
        <p:sp>
          <p:nvSpPr>
            <p:cNvPr id="6" name="TextBox 6"/>
            <p:cNvSpPr txBox="1"/>
            <p:nvPr/>
          </p:nvSpPr>
          <p:spPr>
            <a:xfrm>
              <a:off x="5981880" y="129390"/>
              <a:ext cx="9677040" cy="414993"/>
            </a:xfrm>
            <a:prstGeom prst="rect">
              <a:avLst/>
            </a:prstGeom>
          </p:spPr>
          <p:txBody>
            <a:bodyPr lIns="0" tIns="0" rIns="0" bIns="0" rtlCol="0" anchor="t">
              <a:spAutoFit/>
            </a:bodyPr>
            <a:lstStyle/>
            <a:p>
              <a:pPr marL="0" marR="0" lvl="0" indent="0" algn="ctr" defTabSz="914400" rtl="0" eaLnBrk="1" fontAlgn="auto" latinLnBrk="0" hangingPunct="1">
                <a:lnSpc>
                  <a:spcPts val="2520"/>
                </a:lnSpc>
                <a:spcBef>
                  <a:spcPts val="0"/>
                </a:spcBef>
                <a:spcAft>
                  <a:spcPts val="0"/>
                </a:spcAft>
                <a:buClrTx/>
                <a:buSzTx/>
                <a:buFontTx/>
                <a:buNone/>
                <a:tabLst/>
                <a:defRPr/>
              </a:pPr>
              <a:r>
                <a:rPr kumimoji="0" lang="en-US" sz="1800" b="0" i="0" u="none" strike="noStrike" kern="1200" cap="none" spc="144" normalizeH="0" baseline="0" noProof="0">
                  <a:ln>
                    <a:noFill/>
                  </a:ln>
                  <a:solidFill>
                    <a:srgbClr val="053D57"/>
                  </a:solidFill>
                  <a:effectLst/>
                  <a:uLnTx/>
                  <a:uFillTx/>
                  <a:latin typeface="Roboto"/>
                  <a:ea typeface="+mn-ea"/>
                  <a:cs typeface="+mn-cs"/>
                </a:rPr>
                <a:t>EPA BUILDING BLOCKS FOR REGIONAL RESILIENCE</a:t>
              </a:r>
            </a:p>
          </p:txBody>
        </p:sp>
      </p:grpSp>
      <p:sp>
        <p:nvSpPr>
          <p:cNvPr id="8" name="TextBox 8"/>
          <p:cNvSpPr txBox="1"/>
          <p:nvPr/>
        </p:nvSpPr>
        <p:spPr>
          <a:xfrm>
            <a:off x="1028700" y="879282"/>
            <a:ext cx="15430500" cy="961802"/>
          </a:xfrm>
          <a:prstGeom prst="rect">
            <a:avLst/>
          </a:prstGeom>
        </p:spPr>
        <p:txBody>
          <a:bodyPr wrap="square" lIns="0" tIns="0" rIns="0" bIns="0" rtlCol="0" anchor="t">
            <a:spAutoFit/>
          </a:bodyPr>
          <a:lstStyle/>
          <a:p>
            <a:pPr marL="0" marR="0" lvl="0" indent="0" algn="l" defTabSz="914400" rtl="0" eaLnBrk="1" fontAlgn="auto" latinLnBrk="0" hangingPunct="1">
              <a:lnSpc>
                <a:spcPts val="7523"/>
              </a:lnSpc>
              <a:spcBef>
                <a:spcPts val="0"/>
              </a:spcBef>
              <a:spcAft>
                <a:spcPts val="0"/>
              </a:spcAft>
              <a:buClrTx/>
              <a:buSzTx/>
              <a:buFontTx/>
              <a:buNone/>
              <a:tabLst/>
              <a:defRPr/>
            </a:pPr>
            <a:r>
              <a:rPr kumimoji="0" lang="en-US" sz="6269" b="0" i="0" u="none" strike="noStrike" kern="1200" cap="none" spc="125" normalizeH="0" baseline="0" noProof="0" dirty="0">
                <a:ln>
                  <a:noFill/>
                </a:ln>
                <a:solidFill>
                  <a:srgbClr val="F8FBFD"/>
                </a:solidFill>
                <a:effectLst/>
                <a:uLnTx/>
                <a:uFillTx/>
                <a:latin typeface="Arvo"/>
                <a:ea typeface="+mn-ea"/>
                <a:cs typeface="+mn-cs"/>
              </a:rPr>
              <a:t>EXAMPLE: WATER STORAGE</a:t>
            </a:r>
          </a:p>
        </p:txBody>
      </p:sp>
      <p:sp>
        <p:nvSpPr>
          <p:cNvPr id="9" name="TextBox 8">
            <a:extLst>
              <a:ext uri="{FF2B5EF4-FFF2-40B4-BE49-F238E27FC236}">
                <a16:creationId xmlns:a16="http://schemas.microsoft.com/office/drawing/2014/main" id="{B9E7D53D-FC7A-43D9-9490-C14232D2AFC5}"/>
              </a:ext>
            </a:extLst>
          </p:cNvPr>
          <p:cNvSpPr txBox="1"/>
          <p:nvPr/>
        </p:nvSpPr>
        <p:spPr>
          <a:xfrm>
            <a:off x="1028700" y="3082293"/>
            <a:ext cx="14363700"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a:ea typeface="+mn-ea"/>
                <a:cs typeface="+mn-cs"/>
              </a:rPr>
              <a:t>GOAL</a:t>
            </a:r>
            <a:r>
              <a:rPr kumimoji="0" lang="en-US" sz="4800" b="0" i="0" u="none" strike="noStrike" kern="1200" cap="none" spc="0" normalizeH="0" baseline="0" noProof="0" dirty="0">
                <a:ln>
                  <a:noFill/>
                </a:ln>
                <a:solidFill>
                  <a:prstClr val="white"/>
                </a:solidFill>
                <a:effectLst/>
                <a:uLnTx/>
                <a:uFillTx/>
                <a:latin typeface="Calibri"/>
                <a:ea typeface="+mn-ea"/>
                <a:cs typeface="+mn-cs"/>
              </a:rPr>
              <a:t>: Increase floodwater storage to protect homes by restoring wetlands &amp; riparian zones</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800" b="0" i="0" u="none" strike="noStrike" kern="1200" cap="none" spc="0" normalizeH="0" baseline="0" noProof="0" dirty="0">
              <a:ln>
                <a:noFill/>
              </a:ln>
              <a:solidFill>
                <a:prstClr val="white"/>
              </a:solidFill>
              <a:effectLst/>
              <a:uLnTx/>
              <a:uFillTx/>
              <a:latin typeface="Calibri"/>
              <a:ea typeface="+mn-ea"/>
              <a:cs typeface="+mn-cs"/>
            </a:endParaRPr>
          </a:p>
          <a:p>
            <a:pPr marL="1828800" marR="0" lvl="4"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white"/>
              </a:solidFill>
              <a:effectLst/>
              <a:uLnTx/>
              <a:uFillTx/>
              <a:latin typeface="Calibri"/>
              <a:ea typeface="+mn-ea"/>
              <a:cs typeface="+mn-cs"/>
            </a:endParaRPr>
          </a:p>
          <a:p>
            <a:pPr marL="1828800" marR="0" lvl="4"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white"/>
              </a:solidFill>
              <a:effectLst/>
              <a:uLnTx/>
              <a:uFillTx/>
              <a:latin typeface="Arvo" panose="020B060402020202020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white"/>
              </a:solidFill>
              <a:effectLst/>
              <a:uLnTx/>
              <a:uFillTx/>
              <a:latin typeface="Arvo" panose="020B0604020202020204" charset="0"/>
              <a:ea typeface="+mn-ea"/>
              <a:cs typeface="+mn-cs"/>
            </a:endParaRPr>
          </a:p>
        </p:txBody>
      </p:sp>
      <p:sp>
        <p:nvSpPr>
          <p:cNvPr id="17" name="Oval 16">
            <a:extLst>
              <a:ext uri="{FF2B5EF4-FFF2-40B4-BE49-F238E27FC236}">
                <a16:creationId xmlns:a16="http://schemas.microsoft.com/office/drawing/2014/main" id="{DC016735-FEC8-B248-89F2-1575320B2D9C}"/>
              </a:ext>
            </a:extLst>
          </p:cNvPr>
          <p:cNvSpPr/>
          <p:nvPr/>
        </p:nvSpPr>
        <p:spPr>
          <a:xfrm>
            <a:off x="1433426" y="5896772"/>
            <a:ext cx="3276600" cy="2133600"/>
          </a:xfrm>
          <a:prstGeom prst="ellipse">
            <a:avLst/>
          </a:pr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53D57"/>
                </a:solidFill>
                <a:effectLst/>
                <a:uLnTx/>
                <a:uFillTx/>
                <a:latin typeface="Calibri"/>
                <a:ea typeface="+mn-ea"/>
                <a:cs typeface="+mn-cs"/>
              </a:rPr>
              <a:t>WATERSHED DISTRICT</a:t>
            </a:r>
          </a:p>
        </p:txBody>
      </p:sp>
      <p:sp>
        <p:nvSpPr>
          <p:cNvPr id="18" name="Oval 17">
            <a:extLst>
              <a:ext uri="{FF2B5EF4-FFF2-40B4-BE49-F238E27FC236}">
                <a16:creationId xmlns:a16="http://schemas.microsoft.com/office/drawing/2014/main" id="{10F84230-2147-2E41-9B74-80F1B41276CF}"/>
              </a:ext>
            </a:extLst>
          </p:cNvPr>
          <p:cNvSpPr/>
          <p:nvPr/>
        </p:nvSpPr>
        <p:spPr>
          <a:xfrm>
            <a:off x="5338932" y="5896772"/>
            <a:ext cx="3276600" cy="2133600"/>
          </a:xfrm>
          <a:prstGeom prst="ellipse">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53D57"/>
                </a:solidFill>
                <a:effectLst/>
                <a:uLnTx/>
                <a:uFillTx/>
                <a:latin typeface="Calibri"/>
                <a:ea typeface="+mn-ea"/>
                <a:cs typeface="+mn-cs"/>
              </a:rPr>
              <a:t>CITY</a:t>
            </a:r>
          </a:p>
        </p:txBody>
      </p:sp>
      <p:sp>
        <p:nvSpPr>
          <p:cNvPr id="19" name="Oval 18">
            <a:extLst>
              <a:ext uri="{FF2B5EF4-FFF2-40B4-BE49-F238E27FC236}">
                <a16:creationId xmlns:a16="http://schemas.microsoft.com/office/drawing/2014/main" id="{AC82FC46-5B29-4442-88D3-4A63757B668F}"/>
              </a:ext>
            </a:extLst>
          </p:cNvPr>
          <p:cNvSpPr/>
          <p:nvPr/>
        </p:nvSpPr>
        <p:spPr>
          <a:xfrm>
            <a:off x="9244438" y="5896772"/>
            <a:ext cx="3276600" cy="2133600"/>
          </a:xfrm>
          <a:prstGeom prst="ellipse">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53D57"/>
                </a:solidFill>
                <a:effectLst/>
                <a:uLnTx/>
                <a:uFillTx/>
                <a:latin typeface="Calibri"/>
                <a:ea typeface="+mn-ea"/>
                <a:cs typeface="+mn-cs"/>
              </a:rPr>
              <a:t>COUNTY A</a:t>
            </a:r>
          </a:p>
        </p:txBody>
      </p:sp>
      <p:sp>
        <p:nvSpPr>
          <p:cNvPr id="20" name="Oval 19">
            <a:extLst>
              <a:ext uri="{FF2B5EF4-FFF2-40B4-BE49-F238E27FC236}">
                <a16:creationId xmlns:a16="http://schemas.microsoft.com/office/drawing/2014/main" id="{A0968685-C3F3-8342-B007-E73CF0D8AB06}"/>
              </a:ext>
            </a:extLst>
          </p:cNvPr>
          <p:cNvSpPr/>
          <p:nvPr/>
        </p:nvSpPr>
        <p:spPr>
          <a:xfrm>
            <a:off x="13149943" y="5896772"/>
            <a:ext cx="3276600" cy="2133600"/>
          </a:xfrm>
          <a:prstGeom prst="ellipse">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53D57"/>
                </a:solidFill>
                <a:effectLst/>
                <a:uLnTx/>
                <a:uFillTx/>
                <a:latin typeface="Calibri"/>
                <a:ea typeface="+mn-ea"/>
                <a:cs typeface="+mn-cs"/>
              </a:rPr>
              <a:t>COUNTY B</a:t>
            </a:r>
          </a:p>
        </p:txBody>
      </p:sp>
      <p:sp>
        <p:nvSpPr>
          <p:cNvPr id="21" name="TextBox 20">
            <a:extLst>
              <a:ext uri="{FF2B5EF4-FFF2-40B4-BE49-F238E27FC236}">
                <a16:creationId xmlns:a16="http://schemas.microsoft.com/office/drawing/2014/main" id="{8AAB0CC6-EFAF-3845-B542-7BE1588E65BB}"/>
              </a:ext>
            </a:extLst>
          </p:cNvPr>
          <p:cNvSpPr txBox="1"/>
          <p:nvPr/>
        </p:nvSpPr>
        <p:spPr>
          <a:xfrm>
            <a:off x="4716408" y="6455741"/>
            <a:ext cx="62252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alibri"/>
                <a:ea typeface="+mn-ea"/>
                <a:cs typeface="+mn-cs"/>
              </a:rPr>
              <a:t>+</a:t>
            </a:r>
          </a:p>
        </p:txBody>
      </p:sp>
      <p:sp>
        <p:nvSpPr>
          <p:cNvPr id="22" name="TextBox 21">
            <a:extLst>
              <a:ext uri="{FF2B5EF4-FFF2-40B4-BE49-F238E27FC236}">
                <a16:creationId xmlns:a16="http://schemas.microsoft.com/office/drawing/2014/main" id="{AAD1D720-A2B0-BF4F-9CBD-B625EE7D48A9}"/>
              </a:ext>
            </a:extLst>
          </p:cNvPr>
          <p:cNvSpPr txBox="1"/>
          <p:nvPr/>
        </p:nvSpPr>
        <p:spPr>
          <a:xfrm>
            <a:off x="8615532" y="6455741"/>
            <a:ext cx="62252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alibri"/>
                <a:ea typeface="+mn-ea"/>
                <a:cs typeface="+mn-cs"/>
              </a:rPr>
              <a:t>+</a:t>
            </a:r>
          </a:p>
        </p:txBody>
      </p:sp>
      <p:sp>
        <p:nvSpPr>
          <p:cNvPr id="23" name="TextBox 22">
            <a:extLst>
              <a:ext uri="{FF2B5EF4-FFF2-40B4-BE49-F238E27FC236}">
                <a16:creationId xmlns:a16="http://schemas.microsoft.com/office/drawing/2014/main" id="{C21C372B-544C-734D-80AC-DE468CA8EF19}"/>
              </a:ext>
            </a:extLst>
          </p:cNvPr>
          <p:cNvSpPr txBox="1"/>
          <p:nvPr/>
        </p:nvSpPr>
        <p:spPr>
          <a:xfrm>
            <a:off x="12514655" y="6455741"/>
            <a:ext cx="62252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alibri"/>
                <a:ea typeface="+mn-ea"/>
                <a:cs typeface="+mn-cs"/>
              </a:rPr>
              <a:t>+</a:t>
            </a:r>
          </a:p>
        </p:txBody>
      </p:sp>
    </p:spTree>
    <p:extLst>
      <p:ext uri="{BB962C8B-B14F-4D97-AF65-F5344CB8AC3E}">
        <p14:creationId xmlns:p14="http://schemas.microsoft.com/office/powerpoint/2010/main" val="1146456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53D57"/>
        </a:solidFill>
        <a:effectLst/>
      </p:bgPr>
    </p:bg>
    <p:spTree>
      <p:nvGrpSpPr>
        <p:cNvPr id="1" name=""/>
        <p:cNvGrpSpPr/>
        <p:nvPr/>
      </p:nvGrpSpPr>
      <p:grpSpPr>
        <a:xfrm>
          <a:off x="0" y="0"/>
          <a:ext cx="0" cy="0"/>
          <a:chOff x="0" y="0"/>
          <a:chExt cx="0" cy="0"/>
        </a:xfrm>
      </p:grpSpPr>
      <p:sp>
        <p:nvSpPr>
          <p:cNvPr id="2" name="AutoShape 2"/>
          <p:cNvSpPr/>
          <p:nvPr/>
        </p:nvSpPr>
        <p:spPr>
          <a:xfrm>
            <a:off x="1011115" y="1921943"/>
            <a:ext cx="16230600" cy="76200"/>
          </a:xfrm>
          <a:prstGeom prst="rect">
            <a:avLst/>
          </a:prstGeom>
          <a:solidFill>
            <a:srgbClr val="F8FBFD"/>
          </a:solidFill>
        </p:spPr>
      </p:sp>
      <p:grpSp>
        <p:nvGrpSpPr>
          <p:cNvPr id="4" name="Group 4"/>
          <p:cNvGrpSpPr/>
          <p:nvPr/>
        </p:nvGrpSpPr>
        <p:grpSpPr>
          <a:xfrm>
            <a:off x="1028700" y="9707263"/>
            <a:ext cx="16230600" cy="808337"/>
            <a:chOff x="0" y="0"/>
            <a:chExt cx="21640800" cy="1077783"/>
          </a:xfrm>
        </p:grpSpPr>
        <p:sp>
          <p:nvSpPr>
            <p:cNvPr id="5" name="AutoShape 5"/>
            <p:cNvSpPr/>
            <p:nvPr/>
          </p:nvSpPr>
          <p:spPr>
            <a:xfrm>
              <a:off x="0" y="0"/>
              <a:ext cx="21640800" cy="1077783"/>
            </a:xfrm>
            <a:prstGeom prst="rect">
              <a:avLst/>
            </a:prstGeom>
            <a:solidFill>
              <a:srgbClr val="F8FBFD"/>
            </a:solidFill>
          </p:spPr>
        </p:sp>
        <p:sp>
          <p:nvSpPr>
            <p:cNvPr id="6" name="TextBox 6"/>
            <p:cNvSpPr txBox="1"/>
            <p:nvPr/>
          </p:nvSpPr>
          <p:spPr>
            <a:xfrm>
              <a:off x="5981880" y="129390"/>
              <a:ext cx="9677040" cy="414993"/>
            </a:xfrm>
            <a:prstGeom prst="rect">
              <a:avLst/>
            </a:prstGeom>
          </p:spPr>
          <p:txBody>
            <a:bodyPr lIns="0" tIns="0" rIns="0" bIns="0" rtlCol="0" anchor="t">
              <a:spAutoFit/>
            </a:bodyPr>
            <a:lstStyle/>
            <a:p>
              <a:pPr marL="0" marR="0" lvl="0" indent="0" algn="ctr" defTabSz="914400" rtl="0" eaLnBrk="1" fontAlgn="auto" latinLnBrk="0" hangingPunct="1">
                <a:lnSpc>
                  <a:spcPts val="2520"/>
                </a:lnSpc>
                <a:spcBef>
                  <a:spcPts val="0"/>
                </a:spcBef>
                <a:spcAft>
                  <a:spcPts val="0"/>
                </a:spcAft>
                <a:buClrTx/>
                <a:buSzTx/>
                <a:buFontTx/>
                <a:buNone/>
                <a:tabLst/>
                <a:defRPr/>
              </a:pPr>
              <a:r>
                <a:rPr kumimoji="0" lang="en-US" sz="1800" b="0" i="0" u="none" strike="noStrike" kern="1200" cap="none" spc="144" normalizeH="0" baseline="0" noProof="0">
                  <a:ln>
                    <a:noFill/>
                  </a:ln>
                  <a:solidFill>
                    <a:srgbClr val="053D57"/>
                  </a:solidFill>
                  <a:effectLst/>
                  <a:uLnTx/>
                  <a:uFillTx/>
                  <a:latin typeface="Roboto"/>
                  <a:ea typeface="+mn-ea"/>
                  <a:cs typeface="+mn-cs"/>
                </a:rPr>
                <a:t>EPA BUILDING BLOCKS FOR REGIONAL RESILIENCE</a:t>
              </a:r>
            </a:p>
          </p:txBody>
        </p:sp>
      </p:grpSp>
      <p:sp>
        <p:nvSpPr>
          <p:cNvPr id="8" name="TextBox 8"/>
          <p:cNvSpPr txBox="1"/>
          <p:nvPr/>
        </p:nvSpPr>
        <p:spPr>
          <a:xfrm>
            <a:off x="1028700" y="879282"/>
            <a:ext cx="15430500" cy="961802"/>
          </a:xfrm>
          <a:prstGeom prst="rect">
            <a:avLst/>
          </a:prstGeom>
        </p:spPr>
        <p:txBody>
          <a:bodyPr wrap="square" lIns="0" tIns="0" rIns="0" bIns="0" rtlCol="0" anchor="t">
            <a:spAutoFit/>
          </a:bodyPr>
          <a:lstStyle/>
          <a:p>
            <a:pPr marL="0" marR="0" lvl="0" indent="0" algn="l" defTabSz="914400" rtl="0" eaLnBrk="1" fontAlgn="auto" latinLnBrk="0" hangingPunct="1">
              <a:lnSpc>
                <a:spcPts val="7523"/>
              </a:lnSpc>
              <a:spcBef>
                <a:spcPts val="0"/>
              </a:spcBef>
              <a:spcAft>
                <a:spcPts val="0"/>
              </a:spcAft>
              <a:buClrTx/>
              <a:buSzTx/>
              <a:buFontTx/>
              <a:buNone/>
              <a:tabLst/>
              <a:defRPr/>
            </a:pPr>
            <a:r>
              <a:rPr kumimoji="0" lang="en-US" sz="6269" b="0" i="0" u="none" strike="noStrike" kern="1200" cap="none" spc="125" normalizeH="0" baseline="0" noProof="0" dirty="0">
                <a:ln>
                  <a:noFill/>
                </a:ln>
                <a:solidFill>
                  <a:srgbClr val="F8FBFD"/>
                </a:solidFill>
                <a:effectLst/>
                <a:uLnTx/>
                <a:uFillTx/>
                <a:latin typeface="Arvo"/>
                <a:ea typeface="+mn-ea"/>
                <a:cs typeface="+mn-cs"/>
              </a:rPr>
              <a:t> SOURCES OF FUNDING</a:t>
            </a:r>
          </a:p>
        </p:txBody>
      </p:sp>
      <p:sp>
        <p:nvSpPr>
          <p:cNvPr id="13" name="TextBox 13"/>
          <p:cNvSpPr txBox="1"/>
          <p:nvPr/>
        </p:nvSpPr>
        <p:spPr>
          <a:xfrm>
            <a:off x="1028700" y="8842954"/>
            <a:ext cx="9301167" cy="419381"/>
          </a:xfrm>
          <a:prstGeom prst="rect">
            <a:avLst/>
          </a:prstGeom>
        </p:spPr>
        <p:txBody>
          <a:bodyPr lIns="0" tIns="0" rIns="0" bIns="0" rtlCol="0" anchor="t">
            <a:spAutoFit/>
          </a:bodyPr>
          <a:lstStyle/>
          <a:p>
            <a:pPr marL="0" marR="0" lvl="0" indent="0" algn="l" defTabSz="914400" rtl="0" eaLnBrk="1" fontAlgn="auto" latinLnBrk="0" hangingPunct="1">
              <a:lnSpc>
                <a:spcPts val="3517"/>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4" name="Picture 13">
            <a:extLst>
              <a:ext uri="{FF2B5EF4-FFF2-40B4-BE49-F238E27FC236}">
                <a16:creationId xmlns:a16="http://schemas.microsoft.com/office/drawing/2014/main" id="{C09893F6-8EAD-44FA-A0C7-84ECDDF2FE6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85800" y="2294804"/>
            <a:ext cx="10668000" cy="7534974"/>
          </a:xfrm>
          <a:prstGeom prst="rect">
            <a:avLst/>
          </a:prstGeom>
        </p:spPr>
      </p:pic>
      <p:sp>
        <p:nvSpPr>
          <p:cNvPr id="10" name="TextBox 8">
            <a:extLst>
              <a:ext uri="{FF2B5EF4-FFF2-40B4-BE49-F238E27FC236}">
                <a16:creationId xmlns:a16="http://schemas.microsoft.com/office/drawing/2014/main" id="{A6BEB7AE-CAC8-C047-8E8A-89082A0C1E82}"/>
              </a:ext>
            </a:extLst>
          </p:cNvPr>
          <p:cNvSpPr txBox="1"/>
          <p:nvPr/>
        </p:nvSpPr>
        <p:spPr>
          <a:xfrm>
            <a:off x="10896600" y="6062291"/>
            <a:ext cx="7239000" cy="921406"/>
          </a:xfrm>
          <a:prstGeom prst="rect">
            <a:avLst/>
          </a:prstGeom>
        </p:spPr>
        <p:txBody>
          <a:bodyPr wrap="square" lIns="0" tIns="0" rIns="0" bIns="0" rtlCol="0" anchor="t">
            <a:spAutoFit/>
          </a:bodyPr>
          <a:lstStyle/>
          <a:p>
            <a:pPr marL="0" marR="0" lvl="0" indent="0" algn="l" defTabSz="914400" rtl="0" eaLnBrk="1" fontAlgn="auto" latinLnBrk="0" hangingPunct="1">
              <a:lnSpc>
                <a:spcPts val="7523"/>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alibri"/>
                <a:ea typeface="+mn-ea"/>
                <a:cs typeface="+mn-cs"/>
              </a:rPr>
              <a:t>brsinc.com/minnesota</a:t>
            </a:r>
            <a:endParaRPr kumimoji="0" lang="en-US" sz="6000" b="1" i="0" u="none" strike="noStrike" kern="1200" cap="none" spc="125" normalizeH="0" baseline="0" noProof="0" dirty="0">
              <a:ln>
                <a:noFill/>
              </a:ln>
              <a:solidFill>
                <a:prstClr val="white"/>
              </a:solidFill>
              <a:effectLst/>
              <a:uLnTx/>
              <a:uFillTx/>
              <a:latin typeface="Arvo"/>
              <a:ea typeface="+mn-ea"/>
              <a:cs typeface="+mn-cs"/>
            </a:endParaRPr>
          </a:p>
        </p:txBody>
      </p:sp>
    </p:spTree>
    <p:extLst>
      <p:ext uri="{BB962C8B-B14F-4D97-AF65-F5344CB8AC3E}">
        <p14:creationId xmlns:p14="http://schemas.microsoft.com/office/powerpoint/2010/main" val="3730984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53D5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9707263"/>
            <a:ext cx="16230600" cy="808337"/>
            <a:chOff x="0" y="0"/>
            <a:chExt cx="21640800" cy="1077783"/>
          </a:xfrm>
        </p:grpSpPr>
        <p:sp>
          <p:nvSpPr>
            <p:cNvPr id="3" name="AutoShape 3"/>
            <p:cNvSpPr/>
            <p:nvPr/>
          </p:nvSpPr>
          <p:spPr>
            <a:xfrm>
              <a:off x="0" y="0"/>
              <a:ext cx="21640800" cy="1077783"/>
            </a:xfrm>
            <a:prstGeom prst="rect">
              <a:avLst/>
            </a:prstGeom>
            <a:solidFill>
              <a:srgbClr val="F8FBFD"/>
            </a:solidFill>
          </p:spPr>
        </p:sp>
        <p:sp>
          <p:nvSpPr>
            <p:cNvPr id="4" name="TextBox 4"/>
            <p:cNvSpPr txBox="1"/>
            <p:nvPr/>
          </p:nvSpPr>
          <p:spPr>
            <a:xfrm>
              <a:off x="5981880" y="129390"/>
              <a:ext cx="9677040" cy="414993"/>
            </a:xfrm>
            <a:prstGeom prst="rect">
              <a:avLst/>
            </a:prstGeom>
          </p:spPr>
          <p:txBody>
            <a:bodyPr lIns="0" tIns="0" rIns="0" bIns="0" rtlCol="0" anchor="t">
              <a:spAutoFit/>
            </a:bodyPr>
            <a:lstStyle/>
            <a:p>
              <a:pPr marL="0" marR="0" lvl="0" indent="0" algn="ctr" defTabSz="914400" rtl="0" eaLnBrk="1" fontAlgn="auto" latinLnBrk="0" hangingPunct="1">
                <a:lnSpc>
                  <a:spcPts val="2520"/>
                </a:lnSpc>
                <a:spcBef>
                  <a:spcPts val="0"/>
                </a:spcBef>
                <a:spcAft>
                  <a:spcPts val="0"/>
                </a:spcAft>
                <a:buClrTx/>
                <a:buSzTx/>
                <a:buFontTx/>
                <a:buNone/>
                <a:tabLst/>
                <a:defRPr/>
              </a:pPr>
              <a:r>
                <a:rPr kumimoji="0" lang="en-US" sz="1800" b="0" i="0" u="none" strike="noStrike" kern="1200" cap="none" spc="144" normalizeH="0" baseline="0" noProof="0" dirty="0">
                  <a:ln>
                    <a:noFill/>
                  </a:ln>
                  <a:solidFill>
                    <a:srgbClr val="053D57"/>
                  </a:solidFill>
                  <a:effectLst/>
                  <a:uLnTx/>
                  <a:uFillTx/>
                  <a:latin typeface="Roboto"/>
                  <a:ea typeface="+mn-ea"/>
                  <a:cs typeface="+mn-cs"/>
                </a:rPr>
                <a:t>EPA BUILDING BLOCKS FOR REGIONAL RESILIENCE</a:t>
              </a:r>
            </a:p>
          </p:txBody>
        </p:sp>
      </p:grpSp>
      <p:sp>
        <p:nvSpPr>
          <p:cNvPr id="5" name="TextBox 5"/>
          <p:cNvSpPr txBox="1"/>
          <p:nvPr/>
        </p:nvSpPr>
        <p:spPr>
          <a:xfrm>
            <a:off x="0" y="899750"/>
            <a:ext cx="18288000" cy="890950"/>
          </a:xfrm>
          <a:prstGeom prst="rect">
            <a:avLst/>
          </a:prstGeom>
        </p:spPr>
        <p:txBody>
          <a:bodyPr wrap="square" lIns="0" tIns="0" rIns="0" bIns="0" rtlCol="0" anchor="t">
            <a:spAutoFit/>
          </a:bodyPr>
          <a:lstStyle/>
          <a:p>
            <a:pPr marL="0" marR="0" lvl="0" indent="0" algn="l" defTabSz="914400" rtl="0" eaLnBrk="1" fontAlgn="auto" latinLnBrk="0" hangingPunct="1">
              <a:lnSpc>
                <a:spcPts val="7336"/>
              </a:lnSpc>
              <a:spcBef>
                <a:spcPts val="0"/>
              </a:spcBef>
              <a:spcAft>
                <a:spcPts val="0"/>
              </a:spcAft>
              <a:buClrTx/>
              <a:buSzTx/>
              <a:buFontTx/>
              <a:buNone/>
              <a:tabLst/>
              <a:defRPr/>
            </a:pPr>
            <a:r>
              <a:rPr kumimoji="0" lang="en-US" sz="6000" b="0" i="0" u="none" strike="noStrike" kern="1200" cap="none" spc="112" normalizeH="0" baseline="0" noProof="0" dirty="0">
                <a:ln>
                  <a:noFill/>
                </a:ln>
                <a:solidFill>
                  <a:srgbClr val="F8FBFD"/>
                </a:solidFill>
                <a:effectLst/>
                <a:uLnTx/>
                <a:uFillTx/>
                <a:latin typeface="Arvo"/>
                <a:ea typeface="+mn-ea"/>
                <a:cs typeface="+mn-cs"/>
              </a:rPr>
              <a:t>	 WHERE DO YOU GET THE MONEY?</a:t>
            </a:r>
          </a:p>
        </p:txBody>
      </p:sp>
      <p:graphicFrame>
        <p:nvGraphicFramePr>
          <p:cNvPr id="24" name="Chart 23">
            <a:extLst>
              <a:ext uri="{FF2B5EF4-FFF2-40B4-BE49-F238E27FC236}">
                <a16:creationId xmlns:a16="http://schemas.microsoft.com/office/drawing/2014/main" id="{5D2E751D-D0E7-BE40-AEB7-A70A2C684585}"/>
              </a:ext>
            </a:extLst>
          </p:cNvPr>
          <p:cNvGraphicFramePr/>
          <p:nvPr>
            <p:extLst/>
          </p:nvPr>
        </p:nvGraphicFramePr>
        <p:xfrm>
          <a:off x="857250" y="2705100"/>
          <a:ext cx="16573500" cy="6350000"/>
        </p:xfrm>
        <a:graphic>
          <a:graphicData uri="http://schemas.openxmlformats.org/drawingml/2006/chart">
            <c:chart xmlns:c="http://schemas.openxmlformats.org/drawingml/2006/chart" xmlns:r="http://schemas.openxmlformats.org/officeDocument/2006/relationships" r:id="rId3"/>
          </a:graphicData>
        </a:graphic>
      </p:graphicFrame>
      <p:sp>
        <p:nvSpPr>
          <p:cNvPr id="36" name="TextBox 1">
            <a:extLst>
              <a:ext uri="{FF2B5EF4-FFF2-40B4-BE49-F238E27FC236}">
                <a16:creationId xmlns:a16="http://schemas.microsoft.com/office/drawing/2014/main" id="{6EEDB6E8-FC12-A943-B5AB-84014142E7B9}"/>
              </a:ext>
            </a:extLst>
          </p:cNvPr>
          <p:cNvSpPr txBox="1"/>
          <p:nvPr/>
        </p:nvSpPr>
        <p:spPr>
          <a:xfrm>
            <a:off x="13034689" y="8058706"/>
            <a:ext cx="3757545" cy="1348148"/>
          </a:xfrm>
          <a:prstGeom prst="rect">
            <a:avLst/>
          </a:prstGeom>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Local Grants &amp; Donations</a:t>
            </a:r>
          </a:p>
        </p:txBody>
      </p:sp>
      <p:sp>
        <p:nvSpPr>
          <p:cNvPr id="37" name="TextBox 1">
            <a:extLst>
              <a:ext uri="{FF2B5EF4-FFF2-40B4-BE49-F238E27FC236}">
                <a16:creationId xmlns:a16="http://schemas.microsoft.com/office/drawing/2014/main" id="{0DFD80FC-E54D-6047-A197-0BAB77EF9459}"/>
              </a:ext>
            </a:extLst>
          </p:cNvPr>
          <p:cNvSpPr txBox="1"/>
          <p:nvPr/>
        </p:nvSpPr>
        <p:spPr>
          <a:xfrm>
            <a:off x="13034689" y="7429500"/>
            <a:ext cx="4648200" cy="894463"/>
          </a:xfrm>
          <a:prstGeom prst="rect">
            <a:avLst/>
          </a:prstGeom>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Local Option Sales Tax</a:t>
            </a:r>
          </a:p>
        </p:txBody>
      </p:sp>
      <p:sp>
        <p:nvSpPr>
          <p:cNvPr id="18" name="AutoShape 2">
            <a:extLst>
              <a:ext uri="{FF2B5EF4-FFF2-40B4-BE49-F238E27FC236}">
                <a16:creationId xmlns:a16="http://schemas.microsoft.com/office/drawing/2014/main" id="{904A0D8E-FFD7-B148-867A-B380F5FC11DB}"/>
              </a:ext>
            </a:extLst>
          </p:cNvPr>
          <p:cNvSpPr/>
          <p:nvPr/>
        </p:nvSpPr>
        <p:spPr>
          <a:xfrm>
            <a:off x="1011115" y="1921943"/>
            <a:ext cx="16230600" cy="76200"/>
          </a:xfrm>
          <a:prstGeom prst="rect">
            <a:avLst/>
          </a:prstGeom>
          <a:solidFill>
            <a:srgbClr val="F8FBFD"/>
          </a:solidFill>
        </p:spPr>
      </p:sp>
      <p:cxnSp>
        <p:nvCxnSpPr>
          <p:cNvPr id="28" name="Straight Connector 27">
            <a:extLst>
              <a:ext uri="{FF2B5EF4-FFF2-40B4-BE49-F238E27FC236}">
                <a16:creationId xmlns:a16="http://schemas.microsoft.com/office/drawing/2014/main" id="{2AB9A77B-95C8-B24E-9873-389B5F870531}"/>
              </a:ext>
            </a:extLst>
          </p:cNvPr>
          <p:cNvCxnSpPr>
            <a:cxnSpLocks/>
          </p:cNvCxnSpPr>
          <p:nvPr/>
        </p:nvCxnSpPr>
        <p:spPr>
          <a:xfrm>
            <a:off x="12205794" y="8732780"/>
            <a:ext cx="745067" cy="0"/>
          </a:xfrm>
          <a:prstGeom prst="line">
            <a:avLst/>
          </a:prstGeom>
          <a:ln w="539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Elbow Connector 15">
            <a:extLst>
              <a:ext uri="{FF2B5EF4-FFF2-40B4-BE49-F238E27FC236}">
                <a16:creationId xmlns:a16="http://schemas.microsoft.com/office/drawing/2014/main" id="{F34433B1-83E3-6A4A-A849-C3BD488908B0}"/>
              </a:ext>
            </a:extLst>
          </p:cNvPr>
          <p:cNvCxnSpPr/>
          <p:nvPr/>
        </p:nvCxnSpPr>
        <p:spPr>
          <a:xfrm flipV="1">
            <a:off x="12192000" y="7962900"/>
            <a:ext cx="714510" cy="447231"/>
          </a:xfrm>
          <a:prstGeom prst="bentConnector3">
            <a:avLst/>
          </a:prstGeom>
          <a:ln w="539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BD189750-214C-584A-B9D0-442760166888}"/>
              </a:ext>
            </a:extLst>
          </p:cNvPr>
          <p:cNvGrpSpPr/>
          <p:nvPr/>
        </p:nvGrpSpPr>
        <p:grpSpPr>
          <a:xfrm>
            <a:off x="5562600" y="2857500"/>
            <a:ext cx="372533" cy="6019800"/>
            <a:chOff x="5562600" y="2857500"/>
            <a:chExt cx="372533" cy="6019800"/>
          </a:xfrm>
        </p:grpSpPr>
        <p:cxnSp>
          <p:nvCxnSpPr>
            <p:cNvPr id="31" name="Straight Connector 30">
              <a:extLst>
                <a:ext uri="{FF2B5EF4-FFF2-40B4-BE49-F238E27FC236}">
                  <a16:creationId xmlns:a16="http://schemas.microsoft.com/office/drawing/2014/main" id="{07D2BBC5-D40E-A84D-BFB7-5141D3FE0977}"/>
                </a:ext>
              </a:extLst>
            </p:cNvPr>
            <p:cNvCxnSpPr>
              <a:cxnSpLocks/>
            </p:cNvCxnSpPr>
            <p:nvPr/>
          </p:nvCxnSpPr>
          <p:spPr>
            <a:xfrm>
              <a:off x="5562600" y="2879725"/>
              <a:ext cx="372533" cy="0"/>
            </a:xfrm>
            <a:prstGeom prst="line">
              <a:avLst/>
            </a:prstGeom>
            <a:ln w="539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0697681-C0D8-014C-AA71-AC23E0F495D1}"/>
                </a:ext>
              </a:extLst>
            </p:cNvPr>
            <p:cNvCxnSpPr>
              <a:cxnSpLocks/>
            </p:cNvCxnSpPr>
            <p:nvPr/>
          </p:nvCxnSpPr>
          <p:spPr>
            <a:xfrm>
              <a:off x="5588000" y="2857500"/>
              <a:ext cx="0" cy="6019800"/>
            </a:xfrm>
            <a:prstGeom prst="line">
              <a:avLst/>
            </a:prstGeom>
            <a:ln w="539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35AEA22-E5B6-0E45-BB2B-4B42FCA12011}"/>
                </a:ext>
              </a:extLst>
            </p:cNvPr>
            <p:cNvCxnSpPr>
              <a:cxnSpLocks/>
            </p:cNvCxnSpPr>
            <p:nvPr/>
          </p:nvCxnSpPr>
          <p:spPr>
            <a:xfrm>
              <a:off x="5562600" y="8865024"/>
              <a:ext cx="372533" cy="0"/>
            </a:xfrm>
            <a:prstGeom prst="line">
              <a:avLst/>
            </a:prstGeom>
            <a:ln w="539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45" name="TextBox 44">
            <a:extLst>
              <a:ext uri="{FF2B5EF4-FFF2-40B4-BE49-F238E27FC236}">
                <a16:creationId xmlns:a16="http://schemas.microsoft.com/office/drawing/2014/main" id="{43471BF3-8B17-BA4A-A684-3F8D1BC9397F}"/>
              </a:ext>
            </a:extLst>
          </p:cNvPr>
          <p:cNvSpPr txBox="1"/>
          <p:nvPr/>
        </p:nvSpPr>
        <p:spPr>
          <a:xfrm>
            <a:off x="1380266" y="4571998"/>
            <a:ext cx="4134842"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Example project’s mix of funding 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42003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53D5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9707263"/>
            <a:ext cx="16230600" cy="808337"/>
            <a:chOff x="0" y="0"/>
            <a:chExt cx="21640800" cy="1077783"/>
          </a:xfrm>
        </p:grpSpPr>
        <p:sp>
          <p:nvSpPr>
            <p:cNvPr id="3" name="AutoShape 3"/>
            <p:cNvSpPr/>
            <p:nvPr/>
          </p:nvSpPr>
          <p:spPr>
            <a:xfrm>
              <a:off x="0" y="0"/>
              <a:ext cx="21640800" cy="1077783"/>
            </a:xfrm>
            <a:prstGeom prst="rect">
              <a:avLst/>
            </a:prstGeom>
            <a:solidFill>
              <a:srgbClr val="F8FBFD"/>
            </a:solidFill>
          </p:spPr>
        </p:sp>
        <p:sp>
          <p:nvSpPr>
            <p:cNvPr id="4" name="TextBox 4"/>
            <p:cNvSpPr txBox="1"/>
            <p:nvPr/>
          </p:nvSpPr>
          <p:spPr>
            <a:xfrm>
              <a:off x="5981880" y="129390"/>
              <a:ext cx="9677040" cy="414993"/>
            </a:xfrm>
            <a:prstGeom prst="rect">
              <a:avLst/>
            </a:prstGeom>
          </p:spPr>
          <p:txBody>
            <a:bodyPr lIns="0" tIns="0" rIns="0" bIns="0" rtlCol="0" anchor="t">
              <a:spAutoFit/>
            </a:bodyPr>
            <a:lstStyle/>
            <a:p>
              <a:pPr marL="0" marR="0" lvl="0" indent="0" algn="ctr" defTabSz="914400" rtl="0" eaLnBrk="1" fontAlgn="auto" latinLnBrk="0" hangingPunct="1">
                <a:lnSpc>
                  <a:spcPts val="2520"/>
                </a:lnSpc>
                <a:spcBef>
                  <a:spcPts val="0"/>
                </a:spcBef>
                <a:spcAft>
                  <a:spcPts val="0"/>
                </a:spcAft>
                <a:buClrTx/>
                <a:buSzTx/>
                <a:buFontTx/>
                <a:buNone/>
                <a:tabLst/>
                <a:defRPr/>
              </a:pPr>
              <a:r>
                <a:rPr kumimoji="0" lang="en-US" sz="1800" b="0" i="0" u="none" strike="noStrike" kern="1200" cap="none" spc="144" normalizeH="0" baseline="0" noProof="0" dirty="0">
                  <a:ln>
                    <a:noFill/>
                  </a:ln>
                  <a:solidFill>
                    <a:srgbClr val="053D57"/>
                  </a:solidFill>
                  <a:effectLst/>
                  <a:uLnTx/>
                  <a:uFillTx/>
                  <a:latin typeface="Roboto"/>
                  <a:ea typeface="+mn-ea"/>
                  <a:cs typeface="+mn-cs"/>
                </a:rPr>
                <a:t>EPA BUILDING BLOCKS FOR REGIONAL RESILIENCE</a:t>
              </a:r>
            </a:p>
          </p:txBody>
        </p:sp>
      </p:grpSp>
      <p:graphicFrame>
        <p:nvGraphicFramePr>
          <p:cNvPr id="15" name="Table 15">
            <a:extLst>
              <a:ext uri="{FF2B5EF4-FFF2-40B4-BE49-F238E27FC236}">
                <a16:creationId xmlns:a16="http://schemas.microsoft.com/office/drawing/2014/main" id="{621E99D5-BC66-304A-ACA4-0927A349ED34}"/>
              </a:ext>
            </a:extLst>
          </p:cNvPr>
          <p:cNvGraphicFramePr>
            <a:graphicFrameLocks noGrp="1"/>
          </p:cNvGraphicFramePr>
          <p:nvPr>
            <p:extLst/>
          </p:nvPr>
        </p:nvGraphicFramePr>
        <p:xfrm>
          <a:off x="990600" y="3848100"/>
          <a:ext cx="16230600" cy="5360086"/>
        </p:xfrm>
        <a:graphic>
          <a:graphicData uri="http://schemas.openxmlformats.org/drawingml/2006/table">
            <a:tbl>
              <a:tblPr firstRow="1" bandRow="1">
                <a:tableStyleId>{2D5ABB26-0587-4C30-8999-92F81FD0307C}</a:tableStyleId>
              </a:tblPr>
              <a:tblGrid>
                <a:gridCol w="5937648">
                  <a:extLst>
                    <a:ext uri="{9D8B030D-6E8A-4147-A177-3AD203B41FA5}">
                      <a16:colId xmlns:a16="http://schemas.microsoft.com/office/drawing/2014/main" val="3302645666"/>
                    </a:ext>
                  </a:extLst>
                </a:gridCol>
                <a:gridCol w="539550">
                  <a:extLst>
                    <a:ext uri="{9D8B030D-6E8A-4147-A177-3AD203B41FA5}">
                      <a16:colId xmlns:a16="http://schemas.microsoft.com/office/drawing/2014/main" val="3523480274"/>
                    </a:ext>
                  </a:extLst>
                </a:gridCol>
                <a:gridCol w="539550">
                  <a:extLst>
                    <a:ext uri="{9D8B030D-6E8A-4147-A177-3AD203B41FA5}">
                      <a16:colId xmlns:a16="http://schemas.microsoft.com/office/drawing/2014/main" val="1802158884"/>
                    </a:ext>
                  </a:extLst>
                </a:gridCol>
                <a:gridCol w="539550">
                  <a:extLst>
                    <a:ext uri="{9D8B030D-6E8A-4147-A177-3AD203B41FA5}">
                      <a16:colId xmlns:a16="http://schemas.microsoft.com/office/drawing/2014/main" val="756500726"/>
                    </a:ext>
                  </a:extLst>
                </a:gridCol>
                <a:gridCol w="539550">
                  <a:extLst>
                    <a:ext uri="{9D8B030D-6E8A-4147-A177-3AD203B41FA5}">
                      <a16:colId xmlns:a16="http://schemas.microsoft.com/office/drawing/2014/main" val="189555695"/>
                    </a:ext>
                  </a:extLst>
                </a:gridCol>
                <a:gridCol w="498046">
                  <a:extLst>
                    <a:ext uri="{9D8B030D-6E8A-4147-A177-3AD203B41FA5}">
                      <a16:colId xmlns:a16="http://schemas.microsoft.com/office/drawing/2014/main" val="2606421262"/>
                    </a:ext>
                  </a:extLst>
                </a:gridCol>
                <a:gridCol w="498046">
                  <a:extLst>
                    <a:ext uri="{9D8B030D-6E8A-4147-A177-3AD203B41FA5}">
                      <a16:colId xmlns:a16="http://schemas.microsoft.com/office/drawing/2014/main" val="204082722"/>
                    </a:ext>
                  </a:extLst>
                </a:gridCol>
                <a:gridCol w="498046">
                  <a:extLst>
                    <a:ext uri="{9D8B030D-6E8A-4147-A177-3AD203B41FA5}">
                      <a16:colId xmlns:a16="http://schemas.microsoft.com/office/drawing/2014/main" val="3015047302"/>
                    </a:ext>
                  </a:extLst>
                </a:gridCol>
                <a:gridCol w="506517">
                  <a:extLst>
                    <a:ext uri="{9D8B030D-6E8A-4147-A177-3AD203B41FA5}">
                      <a16:colId xmlns:a16="http://schemas.microsoft.com/office/drawing/2014/main" val="1560321526"/>
                    </a:ext>
                  </a:extLst>
                </a:gridCol>
                <a:gridCol w="531079">
                  <a:extLst>
                    <a:ext uri="{9D8B030D-6E8A-4147-A177-3AD203B41FA5}">
                      <a16:colId xmlns:a16="http://schemas.microsoft.com/office/drawing/2014/main" val="507813854"/>
                    </a:ext>
                  </a:extLst>
                </a:gridCol>
                <a:gridCol w="539550">
                  <a:extLst>
                    <a:ext uri="{9D8B030D-6E8A-4147-A177-3AD203B41FA5}">
                      <a16:colId xmlns:a16="http://schemas.microsoft.com/office/drawing/2014/main" val="3352912459"/>
                    </a:ext>
                  </a:extLst>
                </a:gridCol>
                <a:gridCol w="539550">
                  <a:extLst>
                    <a:ext uri="{9D8B030D-6E8A-4147-A177-3AD203B41FA5}">
                      <a16:colId xmlns:a16="http://schemas.microsoft.com/office/drawing/2014/main" val="1889980889"/>
                    </a:ext>
                  </a:extLst>
                </a:gridCol>
                <a:gridCol w="539550">
                  <a:extLst>
                    <a:ext uri="{9D8B030D-6E8A-4147-A177-3AD203B41FA5}">
                      <a16:colId xmlns:a16="http://schemas.microsoft.com/office/drawing/2014/main" val="1720074968"/>
                    </a:ext>
                  </a:extLst>
                </a:gridCol>
                <a:gridCol w="498046">
                  <a:extLst>
                    <a:ext uri="{9D8B030D-6E8A-4147-A177-3AD203B41FA5}">
                      <a16:colId xmlns:a16="http://schemas.microsoft.com/office/drawing/2014/main" val="2097013445"/>
                    </a:ext>
                  </a:extLst>
                </a:gridCol>
                <a:gridCol w="498046">
                  <a:extLst>
                    <a:ext uri="{9D8B030D-6E8A-4147-A177-3AD203B41FA5}">
                      <a16:colId xmlns:a16="http://schemas.microsoft.com/office/drawing/2014/main" val="871085114"/>
                    </a:ext>
                  </a:extLst>
                </a:gridCol>
                <a:gridCol w="498046">
                  <a:extLst>
                    <a:ext uri="{9D8B030D-6E8A-4147-A177-3AD203B41FA5}">
                      <a16:colId xmlns:a16="http://schemas.microsoft.com/office/drawing/2014/main" val="3492010813"/>
                    </a:ext>
                  </a:extLst>
                </a:gridCol>
                <a:gridCol w="498046">
                  <a:extLst>
                    <a:ext uri="{9D8B030D-6E8A-4147-A177-3AD203B41FA5}">
                      <a16:colId xmlns:a16="http://schemas.microsoft.com/office/drawing/2014/main" val="3536157435"/>
                    </a:ext>
                  </a:extLst>
                </a:gridCol>
                <a:gridCol w="498046">
                  <a:extLst>
                    <a:ext uri="{9D8B030D-6E8A-4147-A177-3AD203B41FA5}">
                      <a16:colId xmlns:a16="http://schemas.microsoft.com/office/drawing/2014/main" val="228937878"/>
                    </a:ext>
                  </a:extLst>
                </a:gridCol>
                <a:gridCol w="498046">
                  <a:extLst>
                    <a:ext uri="{9D8B030D-6E8A-4147-A177-3AD203B41FA5}">
                      <a16:colId xmlns:a16="http://schemas.microsoft.com/office/drawing/2014/main" val="3167733950"/>
                    </a:ext>
                  </a:extLst>
                </a:gridCol>
                <a:gridCol w="498046">
                  <a:extLst>
                    <a:ext uri="{9D8B030D-6E8A-4147-A177-3AD203B41FA5}">
                      <a16:colId xmlns:a16="http://schemas.microsoft.com/office/drawing/2014/main" val="4061344134"/>
                    </a:ext>
                  </a:extLst>
                </a:gridCol>
                <a:gridCol w="498046">
                  <a:extLst>
                    <a:ext uri="{9D8B030D-6E8A-4147-A177-3AD203B41FA5}">
                      <a16:colId xmlns:a16="http://schemas.microsoft.com/office/drawing/2014/main" val="4191853917"/>
                    </a:ext>
                  </a:extLst>
                </a:gridCol>
              </a:tblGrid>
              <a:tr h="727126">
                <a:tc>
                  <a:txBody>
                    <a:bodyPr/>
                    <a:lstStyle/>
                    <a:p>
                      <a:endParaRPr lang="en-US" sz="3200" dirty="0">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a:r>
                        <a:rPr lang="en-US" sz="3600" b="1" dirty="0">
                          <a:solidFill>
                            <a:schemeClr val="bg1"/>
                          </a:solidFill>
                        </a:rPr>
                        <a:t>YR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r>
                        <a:rPr lang="en-US" sz="3600" b="1" dirty="0">
                          <a:solidFill>
                            <a:schemeClr val="bg1"/>
                          </a:solidFill>
                        </a:rPr>
                        <a:t>YR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r>
                        <a:rPr lang="en-US" sz="3600" b="1" dirty="0">
                          <a:solidFill>
                            <a:schemeClr val="bg1"/>
                          </a:solidFill>
                        </a:rPr>
                        <a:t>YR 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r>
                        <a:rPr lang="en-US" sz="3600" b="1" dirty="0">
                          <a:solidFill>
                            <a:schemeClr val="bg1"/>
                          </a:solidFill>
                        </a:rPr>
                        <a:t>YR 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r>
                        <a:rPr lang="en-US" sz="3600" b="1" dirty="0">
                          <a:solidFill>
                            <a:schemeClr val="bg1"/>
                          </a:solidFill>
                        </a:rPr>
                        <a:t>YR 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95808744"/>
                  </a:ext>
                </a:extLst>
              </a:tr>
              <a:tr h="4996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i="0" u="none" strike="noStrike" dirty="0">
                          <a:ln>
                            <a:noFill/>
                          </a:ln>
                          <a:solidFill>
                            <a:schemeClr val="bg1"/>
                          </a:solidFill>
                          <a:effectLst/>
                          <a:latin typeface="+mj-lt"/>
                        </a:rPr>
                        <a:t>Coalition planning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6810566"/>
                  </a:ext>
                </a:extLst>
              </a:tr>
              <a:tr h="4996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i="0" u="none" strike="noStrike" dirty="0">
                          <a:ln>
                            <a:noFill/>
                          </a:ln>
                          <a:solidFill>
                            <a:schemeClr val="bg1"/>
                          </a:solidFill>
                          <a:effectLst/>
                          <a:latin typeface="+mj-lt"/>
                        </a:rPr>
                        <a:t>Relationship Building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741182790"/>
                  </a:ext>
                </a:extLst>
              </a:tr>
              <a:tr h="4996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i="0" u="none" strike="noStrike" dirty="0">
                          <a:ln>
                            <a:noFill/>
                          </a:ln>
                          <a:solidFill>
                            <a:schemeClr val="bg1"/>
                          </a:solidFill>
                          <a:effectLst/>
                          <a:latin typeface="+mj-lt"/>
                        </a:rPr>
                        <a:t>Local Option Sales Tax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153410277"/>
                  </a:ext>
                </a:extLst>
              </a:tr>
              <a:tr h="4875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i="0" u="none" strike="noStrike" dirty="0">
                          <a:ln>
                            <a:noFill/>
                          </a:ln>
                          <a:solidFill>
                            <a:schemeClr val="bg1"/>
                          </a:solidFill>
                          <a:effectLst/>
                          <a:latin typeface="+mj-lt"/>
                        </a:rPr>
                        <a:t>Community Foundation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798310799"/>
                  </a:ext>
                </a:extLst>
              </a:tr>
              <a:tr h="4875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i="0" u="none" strike="noStrike" dirty="0">
                          <a:ln>
                            <a:noFill/>
                          </a:ln>
                          <a:solidFill>
                            <a:schemeClr val="bg1"/>
                          </a:solidFill>
                          <a:effectLst/>
                          <a:latin typeface="+mj-lt"/>
                        </a:rPr>
                        <a:t>Local Business Donations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305790302"/>
                  </a:ext>
                </a:extLst>
              </a:tr>
              <a:tr h="4875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i="0" u="none" strike="noStrike" dirty="0">
                          <a:ln>
                            <a:noFill/>
                          </a:ln>
                          <a:solidFill>
                            <a:schemeClr val="bg1"/>
                          </a:solidFill>
                          <a:effectLst/>
                          <a:latin typeface="+mj-lt"/>
                        </a:rPr>
                        <a:t>County In-kind Donations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935319315"/>
                  </a:ext>
                </a:extLst>
              </a:tr>
              <a:tr h="4875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i="0" u="none" strike="noStrike" dirty="0">
                          <a:ln>
                            <a:noFill/>
                          </a:ln>
                          <a:solidFill>
                            <a:schemeClr val="bg1"/>
                          </a:solidFill>
                          <a:effectLst/>
                          <a:latin typeface="+mj-lt"/>
                        </a:rPr>
                        <a:t>MN Environmental Assist.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140326842"/>
                  </a:ext>
                </a:extLst>
              </a:tr>
              <a:tr h="4875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i="0" u="none" strike="noStrike" dirty="0">
                          <a:ln>
                            <a:noFill/>
                          </a:ln>
                          <a:solidFill>
                            <a:schemeClr val="bg1"/>
                          </a:solidFill>
                          <a:effectLst/>
                          <a:latin typeface="+mj-lt"/>
                        </a:rPr>
                        <a:t>FEMA BRIC Grant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793216877"/>
                  </a:ext>
                </a:extLst>
              </a:tr>
            </a:tbl>
          </a:graphicData>
        </a:graphic>
      </p:graphicFrame>
      <p:sp>
        <p:nvSpPr>
          <p:cNvPr id="27" name="TextBox 26">
            <a:extLst>
              <a:ext uri="{FF2B5EF4-FFF2-40B4-BE49-F238E27FC236}">
                <a16:creationId xmlns:a16="http://schemas.microsoft.com/office/drawing/2014/main" id="{568B726A-1634-F24A-AE1D-62862BEAA4FA}"/>
              </a:ext>
            </a:extLst>
          </p:cNvPr>
          <p:cNvSpPr txBox="1"/>
          <p:nvPr/>
        </p:nvSpPr>
        <p:spPr>
          <a:xfrm>
            <a:off x="3432105" y="2455149"/>
            <a:ext cx="6061363"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Individual resolutions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jointly apply for funding</a:t>
            </a:r>
          </a:p>
        </p:txBody>
      </p:sp>
      <p:sp>
        <p:nvSpPr>
          <p:cNvPr id="34" name="TextBox 33">
            <a:extLst>
              <a:ext uri="{FF2B5EF4-FFF2-40B4-BE49-F238E27FC236}">
                <a16:creationId xmlns:a16="http://schemas.microsoft.com/office/drawing/2014/main" id="{C1E75E3F-8FBF-F34F-ACAD-9D719F1CCF4A}"/>
              </a:ext>
            </a:extLst>
          </p:cNvPr>
          <p:cNvSpPr txBox="1"/>
          <p:nvPr/>
        </p:nvSpPr>
        <p:spPr>
          <a:xfrm>
            <a:off x="10760879" y="2723069"/>
            <a:ext cx="586739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Interlocal agreement signed</a:t>
            </a:r>
          </a:p>
        </p:txBody>
      </p:sp>
      <p:sp>
        <p:nvSpPr>
          <p:cNvPr id="51" name="TextBox 5">
            <a:extLst>
              <a:ext uri="{FF2B5EF4-FFF2-40B4-BE49-F238E27FC236}">
                <a16:creationId xmlns:a16="http://schemas.microsoft.com/office/drawing/2014/main" id="{FDFE4EA8-DF5C-1B42-8239-20E6B0B48B02}"/>
              </a:ext>
            </a:extLst>
          </p:cNvPr>
          <p:cNvSpPr txBox="1"/>
          <p:nvPr/>
        </p:nvSpPr>
        <p:spPr>
          <a:xfrm>
            <a:off x="0" y="899750"/>
            <a:ext cx="18288000" cy="890950"/>
          </a:xfrm>
          <a:prstGeom prst="rect">
            <a:avLst/>
          </a:prstGeom>
        </p:spPr>
        <p:txBody>
          <a:bodyPr wrap="square" lIns="0" tIns="0" rIns="0" bIns="0" rtlCol="0" anchor="t">
            <a:spAutoFit/>
          </a:bodyPr>
          <a:lstStyle/>
          <a:p>
            <a:pPr marL="0" marR="0" lvl="0" indent="0" algn="l" defTabSz="914400" rtl="0" eaLnBrk="1" fontAlgn="auto" latinLnBrk="0" hangingPunct="1">
              <a:lnSpc>
                <a:spcPts val="7336"/>
              </a:lnSpc>
              <a:spcBef>
                <a:spcPts val="0"/>
              </a:spcBef>
              <a:spcAft>
                <a:spcPts val="0"/>
              </a:spcAft>
              <a:buClrTx/>
              <a:buSzTx/>
              <a:buFontTx/>
              <a:buNone/>
              <a:tabLst/>
              <a:defRPr/>
            </a:pPr>
            <a:r>
              <a:rPr kumimoji="0" lang="en-US" sz="6000" b="0" i="0" u="none" strike="noStrike" kern="1200" cap="none" spc="112" normalizeH="0" baseline="0" noProof="0" dirty="0">
                <a:ln>
                  <a:noFill/>
                </a:ln>
                <a:solidFill>
                  <a:srgbClr val="F8FBFD"/>
                </a:solidFill>
                <a:effectLst/>
                <a:uLnTx/>
                <a:uFillTx/>
                <a:latin typeface="Arvo"/>
                <a:ea typeface="+mn-ea"/>
                <a:cs typeface="+mn-cs"/>
              </a:rPr>
              <a:t>	 TIMELINE</a:t>
            </a:r>
          </a:p>
        </p:txBody>
      </p:sp>
      <p:sp>
        <p:nvSpPr>
          <p:cNvPr id="18" name="AutoShape 2">
            <a:extLst>
              <a:ext uri="{FF2B5EF4-FFF2-40B4-BE49-F238E27FC236}">
                <a16:creationId xmlns:a16="http://schemas.microsoft.com/office/drawing/2014/main" id="{C948C529-0EF5-124C-9788-A12497C1D6F1}"/>
              </a:ext>
            </a:extLst>
          </p:cNvPr>
          <p:cNvSpPr/>
          <p:nvPr/>
        </p:nvSpPr>
        <p:spPr>
          <a:xfrm>
            <a:off x="1011115" y="1921943"/>
            <a:ext cx="16230600" cy="76200"/>
          </a:xfrm>
          <a:prstGeom prst="rect">
            <a:avLst/>
          </a:prstGeom>
          <a:solidFill>
            <a:srgbClr val="F8FBFD"/>
          </a:solidFill>
        </p:spPr>
      </p:sp>
      <p:grpSp>
        <p:nvGrpSpPr>
          <p:cNvPr id="9" name="Group 8">
            <a:extLst>
              <a:ext uri="{FF2B5EF4-FFF2-40B4-BE49-F238E27FC236}">
                <a16:creationId xmlns:a16="http://schemas.microsoft.com/office/drawing/2014/main" id="{607C8946-F0FB-F84D-8DFA-19AAD4266433}"/>
              </a:ext>
            </a:extLst>
          </p:cNvPr>
          <p:cNvGrpSpPr/>
          <p:nvPr/>
        </p:nvGrpSpPr>
        <p:grpSpPr>
          <a:xfrm>
            <a:off x="7730717" y="3068634"/>
            <a:ext cx="374073" cy="533400"/>
            <a:chOff x="7730717" y="3068634"/>
            <a:chExt cx="374073" cy="533400"/>
          </a:xfrm>
        </p:grpSpPr>
        <p:cxnSp>
          <p:nvCxnSpPr>
            <p:cNvPr id="46" name="Straight Arrow Connector 45">
              <a:extLst>
                <a:ext uri="{FF2B5EF4-FFF2-40B4-BE49-F238E27FC236}">
                  <a16:creationId xmlns:a16="http://schemas.microsoft.com/office/drawing/2014/main" id="{EE129B6F-88B3-4F4D-960B-61846E0EB0F0}"/>
                </a:ext>
              </a:extLst>
            </p:cNvPr>
            <p:cNvCxnSpPr>
              <a:cxnSpLocks/>
            </p:cNvCxnSpPr>
            <p:nvPr/>
          </p:nvCxnSpPr>
          <p:spPr>
            <a:xfrm>
              <a:off x="8077200" y="3068634"/>
              <a:ext cx="0" cy="53340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1FA87F4-F2AA-E646-8E54-00BE0B4F5825}"/>
                </a:ext>
              </a:extLst>
            </p:cNvPr>
            <p:cNvCxnSpPr>
              <a:cxnSpLocks/>
            </p:cNvCxnSpPr>
            <p:nvPr/>
          </p:nvCxnSpPr>
          <p:spPr>
            <a:xfrm>
              <a:off x="7730717" y="3068634"/>
              <a:ext cx="374073"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48C340B6-2FB3-4F4E-ACBC-32C0E10A5BCF}"/>
              </a:ext>
            </a:extLst>
          </p:cNvPr>
          <p:cNvGrpSpPr/>
          <p:nvPr/>
        </p:nvGrpSpPr>
        <p:grpSpPr>
          <a:xfrm flipH="1">
            <a:off x="10137683" y="3068634"/>
            <a:ext cx="374073" cy="533400"/>
            <a:chOff x="7730717" y="3068634"/>
            <a:chExt cx="374073" cy="533400"/>
          </a:xfrm>
        </p:grpSpPr>
        <p:cxnSp>
          <p:nvCxnSpPr>
            <p:cNvPr id="26" name="Straight Arrow Connector 25">
              <a:extLst>
                <a:ext uri="{FF2B5EF4-FFF2-40B4-BE49-F238E27FC236}">
                  <a16:creationId xmlns:a16="http://schemas.microsoft.com/office/drawing/2014/main" id="{0234F0D2-AFF2-9148-A768-3B5FB2BD17B3}"/>
                </a:ext>
              </a:extLst>
            </p:cNvPr>
            <p:cNvCxnSpPr>
              <a:cxnSpLocks/>
            </p:cNvCxnSpPr>
            <p:nvPr/>
          </p:nvCxnSpPr>
          <p:spPr>
            <a:xfrm>
              <a:off x="8077200" y="3068634"/>
              <a:ext cx="0" cy="53340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62372EE-7AB0-154C-8F1F-14CD4ED57DBD}"/>
                </a:ext>
              </a:extLst>
            </p:cNvPr>
            <p:cNvCxnSpPr>
              <a:cxnSpLocks/>
            </p:cNvCxnSpPr>
            <p:nvPr/>
          </p:nvCxnSpPr>
          <p:spPr>
            <a:xfrm>
              <a:off x="7730717" y="3068634"/>
              <a:ext cx="374073"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36579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4AEF90A364904AB44BD7C9C5DEB55F" ma:contentTypeVersion="12" ma:contentTypeDescription="Create a new document." ma:contentTypeScope="" ma:versionID="a7c1f0ca34c76a719111abfc6d7bdf23">
  <xsd:schema xmlns:xsd="http://www.w3.org/2001/XMLSchema" xmlns:xs="http://www.w3.org/2001/XMLSchema" xmlns:p="http://schemas.microsoft.com/office/2006/metadata/properties" xmlns:ns2="e6aa4a14-b130-4f35-9062-45152b493e84" xmlns:ns3="368030b1-5586-425f-a2d0-58e2d1e9f0a4" targetNamespace="http://schemas.microsoft.com/office/2006/metadata/properties" ma:root="true" ma:fieldsID="406b2a51803c35aea581b5e37624ff54" ns2:_="" ns3:_="">
    <xsd:import namespace="e6aa4a14-b130-4f35-9062-45152b493e84"/>
    <xsd:import namespace="368030b1-5586-425f-a2d0-58e2d1e9f0a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aa4a14-b130-4f35-9062-45152b493e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68030b1-5586-425f-a2d0-58e2d1e9f0a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473F8FE-E47D-466D-B944-FDD59B0C97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aa4a14-b130-4f35-9062-45152b493e84"/>
    <ds:schemaRef ds:uri="368030b1-5586-425f-a2d0-58e2d1e9f0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82FB16-9AC9-4482-899E-2CF6AFF2788B}">
  <ds:schemaRefs>
    <ds:schemaRef ds:uri="http://schemas.microsoft.com/sharepoint/v3/contenttype/forms"/>
  </ds:schemaRefs>
</ds:datastoreItem>
</file>

<file path=customXml/itemProps3.xml><?xml version="1.0" encoding="utf-8"?>
<ds:datastoreItem xmlns:ds="http://schemas.openxmlformats.org/officeDocument/2006/customXml" ds:itemID="{7C51EAC4-B380-4BA8-A40A-A03041FAB491}">
  <ds:schemaRefs>
    <ds:schemaRef ds:uri="http://purl.org/dc/elements/1.1/"/>
    <ds:schemaRef ds:uri="368030b1-5586-425f-a2d0-58e2d1e9f0a4"/>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e6aa4a14-b130-4f35-9062-45152b493e8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8888</TotalTime>
  <Words>1189</Words>
  <Application>Microsoft Office PowerPoint</Application>
  <PresentationFormat>Custom</PresentationFormat>
  <Paragraphs>200</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vt:lpstr>
      <vt:lpstr>Arvo</vt:lpstr>
      <vt:lpstr>Roboto Bold</vt:lpstr>
      <vt:lpstr>Arial</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EPA BPA Four Regions Workshop 3 Funding 101</dc:title>
  <dc:creator>Megan Stanley</dc:creator>
  <cp:lastModifiedBy>Hall, Abby</cp:lastModifiedBy>
  <cp:revision>81</cp:revision>
  <dcterms:created xsi:type="dcterms:W3CDTF">2006-08-16T00:00:00Z</dcterms:created>
  <dcterms:modified xsi:type="dcterms:W3CDTF">2020-09-01T18:15:28Z</dcterms:modified>
  <dc:identifier>DAEEV1e6FSE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0x010100FB4AEF90A364904AB44BD7C9C5DEB55F</vt:lpwstr>
  </property>
</Properties>
</file>